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handoutMasterIdLst>
    <p:handoutMasterId r:id="rId29"/>
  </p:handoutMasterIdLst>
  <p:sldIdLst>
    <p:sldId id="262" r:id="rId5"/>
    <p:sldId id="290" r:id="rId6"/>
    <p:sldId id="292" r:id="rId7"/>
    <p:sldId id="272" r:id="rId8"/>
    <p:sldId id="275" r:id="rId9"/>
    <p:sldId id="276" r:id="rId10"/>
    <p:sldId id="274" r:id="rId11"/>
    <p:sldId id="273" r:id="rId12"/>
    <p:sldId id="277" r:id="rId13"/>
    <p:sldId id="278" r:id="rId14"/>
    <p:sldId id="283" r:id="rId15"/>
    <p:sldId id="279" r:id="rId16"/>
    <p:sldId id="280" r:id="rId17"/>
    <p:sldId id="281" r:id="rId18"/>
    <p:sldId id="288" r:id="rId19"/>
    <p:sldId id="289" r:id="rId20"/>
    <p:sldId id="294" r:id="rId21"/>
    <p:sldId id="293" r:id="rId22"/>
    <p:sldId id="282" r:id="rId23"/>
    <p:sldId id="284" r:id="rId24"/>
    <p:sldId id="285" r:id="rId25"/>
    <p:sldId id="286" r:id="rId26"/>
    <p:sldId id="287" r:id="rId27"/>
    <p:sldId id="295"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9C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7" d="100"/>
          <a:sy n="107" d="100"/>
        </p:scale>
        <p:origin x="-29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2BFF13-B64E-49A2-882E-45CC0BADFBDA}" type="datetimeFigureOut">
              <a:rPr lang="en-GB" smtClean="0"/>
              <a:t>14/04/2015</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39339F-E9D3-4549-9BD6-DA3F79525DD3}" type="slidenum">
              <a:rPr lang="en-GB" smtClean="0"/>
              <a:t>‹#›</a:t>
            </a:fld>
            <a:endParaRPr lang="en-GB"/>
          </a:p>
        </p:txBody>
      </p:sp>
    </p:spTree>
    <p:extLst>
      <p:ext uri="{BB962C8B-B14F-4D97-AF65-F5344CB8AC3E}">
        <p14:creationId xmlns:p14="http://schemas.microsoft.com/office/powerpoint/2010/main" val="57449184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A2BED478-2B70-804D-A7F2-6DF5DE73919B}" type="datetimeFigureOut">
              <a:rPr lang="en-US" smtClean="0"/>
              <a:pPr/>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74F5D-2D21-D94C-8C81-2F5D3298245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2BED478-2B70-804D-A7F2-6DF5DE73919B}" type="datetimeFigureOut">
              <a:rPr lang="en-US" smtClean="0"/>
              <a:pPr/>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74F5D-2D21-D94C-8C81-2F5D3298245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2BED478-2B70-804D-A7F2-6DF5DE73919B}" type="datetimeFigureOut">
              <a:rPr lang="en-US" smtClean="0"/>
              <a:pPr/>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74F5D-2D21-D94C-8C81-2F5D3298245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2BED478-2B70-804D-A7F2-6DF5DE73919B}" type="datetimeFigureOut">
              <a:rPr lang="en-US" smtClean="0"/>
              <a:pPr/>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74F5D-2D21-D94C-8C81-2F5D3298245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A2BED478-2B70-804D-A7F2-6DF5DE73919B}" type="datetimeFigureOut">
              <a:rPr lang="en-US" smtClean="0"/>
              <a:pPr/>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74F5D-2D21-D94C-8C81-2F5D3298245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A2BED478-2B70-804D-A7F2-6DF5DE73919B}" type="datetimeFigureOut">
              <a:rPr lang="en-US" smtClean="0"/>
              <a:pPr/>
              <a:t>4/14/2015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74F5D-2D21-D94C-8C81-2F5D3298245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A2BED478-2B70-804D-A7F2-6DF5DE73919B}" type="datetimeFigureOut">
              <a:rPr lang="en-US" smtClean="0"/>
              <a:pPr/>
              <a:t>4/14/2015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874F5D-2D21-D94C-8C81-2F5D3298245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A2BED478-2B70-804D-A7F2-6DF5DE73919B}" type="datetimeFigureOut">
              <a:rPr lang="en-US" smtClean="0"/>
              <a:pPr/>
              <a:t>4/14/2015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74F5D-2D21-D94C-8C81-2F5D3298245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BED478-2B70-804D-A7F2-6DF5DE73919B}" type="datetimeFigureOut">
              <a:rPr lang="en-US" smtClean="0"/>
              <a:pPr/>
              <a:t>4/14/2015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874F5D-2D21-D94C-8C81-2F5D3298245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2BED478-2B70-804D-A7F2-6DF5DE73919B}" type="datetimeFigureOut">
              <a:rPr lang="en-US" smtClean="0"/>
              <a:pPr/>
              <a:t>4/14/2015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74F5D-2D21-D94C-8C81-2F5D3298245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2BED478-2B70-804D-A7F2-6DF5DE73919B}" type="datetimeFigureOut">
              <a:rPr lang="en-US" smtClean="0"/>
              <a:pPr/>
              <a:t>4/14/2015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74F5D-2D21-D94C-8C81-2F5D3298245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BED478-2B70-804D-A7F2-6DF5DE73919B}" type="datetimeFigureOut">
              <a:rPr lang="en-US" smtClean="0"/>
              <a:pPr/>
              <a:t>4/14/2015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874F5D-2D21-D94C-8C81-2F5D3298245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owerpoint background 5.png"/>
          <p:cNvPicPr>
            <a:picLocks noChangeAspect="1"/>
          </p:cNvPicPr>
          <p:nvPr/>
        </p:nvPicPr>
        <p:blipFill>
          <a:blip r:embed="rId2"/>
          <a:stretch>
            <a:fillRect/>
          </a:stretch>
        </p:blipFill>
        <p:spPr>
          <a:xfrm>
            <a:off x="0" y="5774047"/>
            <a:ext cx="9144001" cy="1092200"/>
          </a:xfrm>
          <a:prstGeom prst="rect">
            <a:avLst/>
          </a:prstGeom>
        </p:spPr>
      </p:pic>
      <p:pic>
        <p:nvPicPr>
          <p:cNvPr id="7" name="Picture 6" descr="powerpoint partnership logo.png"/>
          <p:cNvPicPr>
            <a:picLocks noChangeAspect="1"/>
          </p:cNvPicPr>
          <p:nvPr/>
        </p:nvPicPr>
        <p:blipFill>
          <a:blip r:embed="rId3"/>
          <a:stretch>
            <a:fillRect/>
          </a:stretch>
        </p:blipFill>
        <p:spPr>
          <a:xfrm>
            <a:off x="6484097" y="229710"/>
            <a:ext cx="2397905" cy="256502"/>
          </a:xfrm>
          <a:prstGeom prst="rect">
            <a:avLst/>
          </a:prstGeom>
        </p:spPr>
      </p:pic>
      <p:sp>
        <p:nvSpPr>
          <p:cNvPr id="11" name="Rectangle 2"/>
          <p:cNvSpPr txBox="1">
            <a:spLocks noChangeArrowheads="1"/>
          </p:cNvSpPr>
          <p:nvPr/>
        </p:nvSpPr>
        <p:spPr bwMode="auto">
          <a:xfrm>
            <a:off x="395865" y="818390"/>
            <a:ext cx="8317293" cy="103840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lgn="ctr" defTabSz="914400" fontAlgn="base">
              <a:spcBef>
                <a:spcPct val="0"/>
              </a:spcBef>
              <a:spcAft>
                <a:spcPct val="0"/>
              </a:spcAft>
              <a:defRPr/>
            </a:pPr>
            <a:r>
              <a:rPr lang="en-US" sz="3600" b="1" kern="0" dirty="0" smtClean="0">
                <a:solidFill>
                  <a:srgbClr val="219CC7"/>
                </a:solidFill>
                <a:latin typeface="Arial"/>
                <a:cs typeface="Arial"/>
              </a:rPr>
              <a:t>Mental Health Access Team</a:t>
            </a:r>
            <a:endParaRPr lang="en-GB" sz="3600" b="1" kern="0" dirty="0">
              <a:solidFill>
                <a:srgbClr val="219CC7"/>
              </a:solidFill>
              <a:latin typeface="Arial"/>
              <a:cs typeface="Arial"/>
            </a:endParaRPr>
          </a:p>
        </p:txBody>
      </p:sp>
      <p:sp>
        <p:nvSpPr>
          <p:cNvPr id="12" name="Rectangle 3"/>
          <p:cNvSpPr txBox="1">
            <a:spLocks noChangeArrowheads="1"/>
          </p:cNvSpPr>
          <p:nvPr/>
        </p:nvSpPr>
        <p:spPr bwMode="auto">
          <a:xfrm>
            <a:off x="395865" y="3125755"/>
            <a:ext cx="8229207" cy="219859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42900" marR="0" lvl="0" indent="-342900" algn="ctr" defTabSz="457200" rtl="0" eaLnBrk="1" fontAlgn="auto" latinLnBrk="0" hangingPunct="1">
              <a:lnSpc>
                <a:spcPct val="100000"/>
              </a:lnSpc>
              <a:spcBef>
                <a:spcPct val="20000"/>
              </a:spcBef>
              <a:spcAft>
                <a:spcPts val="0"/>
              </a:spcAft>
              <a:buClrTx/>
              <a:buSzTx/>
              <a:tabLst/>
              <a:defRPr/>
            </a:pPr>
            <a:r>
              <a:rPr lang="en-GB" sz="2400" dirty="0" smtClean="0">
                <a:latin typeface="Arial"/>
                <a:cs typeface="Arial"/>
              </a:rPr>
              <a:t>Liz Holdsworth (MHAT Manager)</a:t>
            </a:r>
          </a:p>
          <a:p>
            <a:pPr marL="342900" marR="0" lvl="0" indent="-342900" algn="ctr" defTabSz="457200" rtl="0" eaLnBrk="1" fontAlgn="auto" latinLnBrk="0" hangingPunct="1">
              <a:lnSpc>
                <a:spcPct val="100000"/>
              </a:lnSpc>
              <a:spcBef>
                <a:spcPct val="20000"/>
              </a:spcBef>
              <a:spcAft>
                <a:spcPts val="0"/>
              </a:spcAft>
              <a:buClrTx/>
              <a:buSzTx/>
              <a:tabLst/>
              <a:defRPr/>
            </a:pPr>
            <a:r>
              <a:rPr lang="en-GB" sz="2400" dirty="0" smtClean="0">
                <a:latin typeface="Arial"/>
                <a:cs typeface="Arial"/>
              </a:rPr>
              <a:t> &amp; </a:t>
            </a:r>
          </a:p>
          <a:p>
            <a:pPr marL="342900" marR="0" lvl="0" indent="-342900" algn="ctr" defTabSz="457200" rtl="0" eaLnBrk="1" fontAlgn="auto" latinLnBrk="0" hangingPunct="1">
              <a:lnSpc>
                <a:spcPct val="100000"/>
              </a:lnSpc>
              <a:spcBef>
                <a:spcPct val="20000"/>
              </a:spcBef>
              <a:spcAft>
                <a:spcPts val="0"/>
              </a:spcAft>
              <a:buClrTx/>
              <a:buSzTx/>
              <a:tabLst/>
              <a:defRPr/>
            </a:pPr>
            <a:r>
              <a:rPr lang="en-GB" sz="2400" dirty="0" smtClean="0">
                <a:latin typeface="Arial"/>
                <a:cs typeface="Arial"/>
              </a:rPr>
              <a:t>Caroline Williams (MHAT Clinical Lead)</a:t>
            </a:r>
            <a:endParaRPr kumimoji="0" lang="en-GB" sz="2400" b="0" i="0" u="none" strike="noStrike" kern="1200" cap="none" spc="0" normalizeH="0" baseline="0" noProof="0" dirty="0">
              <a:ln>
                <a:noFill/>
              </a:ln>
              <a:solidFill>
                <a:schemeClr val="tx1"/>
              </a:solidFill>
              <a:effectLst/>
              <a:uLnTx/>
              <a:uFillTx/>
              <a:latin typeface="Arial"/>
              <a:ea typeface="+mn-ea"/>
              <a:cs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owerpoint background 5.png"/>
          <p:cNvPicPr>
            <a:picLocks noChangeAspect="1"/>
          </p:cNvPicPr>
          <p:nvPr/>
        </p:nvPicPr>
        <p:blipFill>
          <a:blip r:embed="rId2"/>
          <a:stretch>
            <a:fillRect/>
          </a:stretch>
        </p:blipFill>
        <p:spPr>
          <a:xfrm>
            <a:off x="0" y="5774047"/>
            <a:ext cx="9144001" cy="1092200"/>
          </a:xfrm>
          <a:prstGeom prst="rect">
            <a:avLst/>
          </a:prstGeom>
        </p:spPr>
      </p:pic>
      <p:pic>
        <p:nvPicPr>
          <p:cNvPr id="7" name="Picture 6" descr="powerpoint partnership logo.png"/>
          <p:cNvPicPr>
            <a:picLocks noChangeAspect="1"/>
          </p:cNvPicPr>
          <p:nvPr/>
        </p:nvPicPr>
        <p:blipFill>
          <a:blip r:embed="rId3"/>
          <a:stretch>
            <a:fillRect/>
          </a:stretch>
        </p:blipFill>
        <p:spPr>
          <a:xfrm>
            <a:off x="6484097" y="229710"/>
            <a:ext cx="2397905" cy="256502"/>
          </a:xfrm>
          <a:prstGeom prst="rect">
            <a:avLst/>
          </a:prstGeom>
        </p:spPr>
      </p:pic>
      <p:sp>
        <p:nvSpPr>
          <p:cNvPr id="11" name="Rectangle 2"/>
          <p:cNvSpPr txBox="1">
            <a:spLocks noChangeArrowheads="1"/>
          </p:cNvSpPr>
          <p:nvPr/>
        </p:nvSpPr>
        <p:spPr bwMode="auto">
          <a:xfrm>
            <a:off x="395865" y="818390"/>
            <a:ext cx="8317293" cy="457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defTabSz="914400" fontAlgn="base">
              <a:spcBef>
                <a:spcPct val="0"/>
              </a:spcBef>
              <a:spcAft>
                <a:spcPct val="0"/>
              </a:spcAft>
              <a:defRPr/>
            </a:pPr>
            <a:endParaRPr lang="en-GB" sz="3600" b="1" kern="0" dirty="0">
              <a:solidFill>
                <a:srgbClr val="219CC7"/>
              </a:solidFill>
              <a:latin typeface="Arial"/>
              <a:cs typeface="Arial"/>
            </a:endParaRPr>
          </a:p>
        </p:txBody>
      </p:sp>
      <p:sp>
        <p:nvSpPr>
          <p:cNvPr id="12" name="Rectangle 3"/>
          <p:cNvSpPr txBox="1">
            <a:spLocks noChangeArrowheads="1"/>
          </p:cNvSpPr>
          <p:nvPr/>
        </p:nvSpPr>
        <p:spPr bwMode="auto">
          <a:xfrm>
            <a:off x="395865" y="1565149"/>
            <a:ext cx="8486137" cy="3759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1143000" marR="0" lvl="2" indent="-228600" algn="l" defTabSz="457200" rtl="0" eaLnBrk="1" fontAlgn="auto" latinLnBrk="0" hangingPunct="1">
              <a:lnSpc>
                <a:spcPct val="100000"/>
              </a:lnSpc>
              <a:spcBef>
                <a:spcPct val="20000"/>
              </a:spcBef>
              <a:spcAft>
                <a:spcPts val="0"/>
              </a:spcAft>
              <a:buClrTx/>
              <a:buSzTx/>
              <a:buFont typeface="Arial"/>
              <a:buChar char="•"/>
              <a:tabLst/>
              <a:defRPr/>
            </a:pPr>
            <a:endParaRPr kumimoji="0" lang="en-GB" sz="2000" b="0" i="0" u="none" strike="noStrike" kern="1200" cap="none" spc="0" normalizeH="0" baseline="0" noProof="0" dirty="0">
              <a:ln>
                <a:noFill/>
              </a:ln>
              <a:solidFill>
                <a:schemeClr val="tx1"/>
              </a:solidFill>
              <a:effectLst/>
              <a:uLnTx/>
              <a:uFillTx/>
              <a:latin typeface="Arial"/>
              <a:ea typeface="+mn-ea"/>
              <a:cs typeface="Arial"/>
            </a:endParaRPr>
          </a:p>
        </p:txBody>
      </p:sp>
      <p:sp>
        <p:nvSpPr>
          <p:cNvPr id="2" name="Title 1"/>
          <p:cNvSpPr>
            <a:spLocks noGrp="1"/>
          </p:cNvSpPr>
          <p:nvPr>
            <p:ph type="title"/>
          </p:nvPr>
        </p:nvSpPr>
        <p:spPr/>
        <p:txBody>
          <a:bodyPr/>
          <a:lstStyle/>
          <a:p>
            <a:r>
              <a:rPr lang="en-GB" dirty="0" smtClean="0"/>
              <a:t>Low Intensity Treatments -PWP</a:t>
            </a:r>
            <a:endParaRPr lang="en-GB" dirty="0"/>
          </a:p>
        </p:txBody>
      </p:sp>
      <p:sp>
        <p:nvSpPr>
          <p:cNvPr id="3" name="Content Placeholder 2"/>
          <p:cNvSpPr>
            <a:spLocks noGrp="1"/>
          </p:cNvSpPr>
          <p:nvPr>
            <p:ph idx="1"/>
          </p:nvPr>
        </p:nvSpPr>
        <p:spPr>
          <a:xfrm>
            <a:off x="457200" y="1275590"/>
            <a:ext cx="8229600" cy="4567426"/>
          </a:xfrm>
        </p:spPr>
        <p:txBody>
          <a:bodyPr>
            <a:normAutofit/>
          </a:bodyPr>
          <a:lstStyle/>
          <a:p>
            <a:r>
              <a:rPr lang="en-GB" dirty="0" smtClean="0"/>
              <a:t>6-8 </a:t>
            </a:r>
            <a:r>
              <a:rPr lang="en-GB" dirty="0"/>
              <a:t>weeks of guided self </a:t>
            </a:r>
            <a:r>
              <a:rPr lang="en-GB" dirty="0" smtClean="0"/>
              <a:t>help</a:t>
            </a:r>
          </a:p>
          <a:p>
            <a:r>
              <a:rPr lang="en-GB" dirty="0" smtClean="0"/>
              <a:t>Stress Pac </a:t>
            </a:r>
          </a:p>
          <a:p>
            <a:r>
              <a:rPr lang="en-GB" dirty="0" err="1" smtClean="0"/>
              <a:t>cCBT</a:t>
            </a:r>
            <a:r>
              <a:rPr lang="en-GB" dirty="0" smtClean="0"/>
              <a:t> </a:t>
            </a:r>
          </a:p>
          <a:p>
            <a:r>
              <a:rPr lang="en-GB" dirty="0" smtClean="0"/>
              <a:t>Workshops </a:t>
            </a:r>
          </a:p>
          <a:p>
            <a:r>
              <a:rPr lang="en-GB" dirty="0" smtClean="0"/>
              <a:t>Pain Management </a:t>
            </a:r>
          </a:p>
          <a:p>
            <a:r>
              <a:rPr lang="en-GB" dirty="0" smtClean="0"/>
              <a:t>College</a:t>
            </a:r>
          </a:p>
          <a:p>
            <a:endParaRPr lang="en-GB" dirty="0"/>
          </a:p>
        </p:txBody>
      </p:sp>
    </p:spTree>
    <p:extLst>
      <p:ext uri="{BB962C8B-B14F-4D97-AF65-F5344CB8AC3E}">
        <p14:creationId xmlns:p14="http://schemas.microsoft.com/office/powerpoint/2010/main" val="26229805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owerpoint background 5.png"/>
          <p:cNvPicPr>
            <a:picLocks noChangeAspect="1"/>
          </p:cNvPicPr>
          <p:nvPr/>
        </p:nvPicPr>
        <p:blipFill>
          <a:blip r:embed="rId2"/>
          <a:stretch>
            <a:fillRect/>
          </a:stretch>
        </p:blipFill>
        <p:spPr>
          <a:xfrm>
            <a:off x="0" y="5774047"/>
            <a:ext cx="9144001" cy="1092200"/>
          </a:xfrm>
          <a:prstGeom prst="rect">
            <a:avLst/>
          </a:prstGeom>
        </p:spPr>
      </p:pic>
      <p:pic>
        <p:nvPicPr>
          <p:cNvPr id="7" name="Picture 6" descr="powerpoint partnership logo.png"/>
          <p:cNvPicPr>
            <a:picLocks noChangeAspect="1"/>
          </p:cNvPicPr>
          <p:nvPr/>
        </p:nvPicPr>
        <p:blipFill>
          <a:blip r:embed="rId3"/>
          <a:stretch>
            <a:fillRect/>
          </a:stretch>
        </p:blipFill>
        <p:spPr>
          <a:xfrm>
            <a:off x="6484097" y="229710"/>
            <a:ext cx="2397905" cy="256502"/>
          </a:xfrm>
          <a:prstGeom prst="rect">
            <a:avLst/>
          </a:prstGeom>
        </p:spPr>
      </p:pic>
      <p:sp>
        <p:nvSpPr>
          <p:cNvPr id="11" name="Rectangle 2"/>
          <p:cNvSpPr txBox="1">
            <a:spLocks noChangeArrowheads="1"/>
          </p:cNvSpPr>
          <p:nvPr/>
        </p:nvSpPr>
        <p:spPr bwMode="auto">
          <a:xfrm>
            <a:off x="395865" y="818390"/>
            <a:ext cx="8317293" cy="457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defTabSz="914400" fontAlgn="base">
              <a:spcBef>
                <a:spcPct val="0"/>
              </a:spcBef>
              <a:spcAft>
                <a:spcPct val="0"/>
              </a:spcAft>
              <a:defRPr/>
            </a:pPr>
            <a:endParaRPr lang="en-GB" sz="3600" b="1" kern="0" dirty="0">
              <a:solidFill>
                <a:srgbClr val="219CC7"/>
              </a:solidFill>
              <a:latin typeface="Arial"/>
              <a:cs typeface="Arial"/>
            </a:endParaRPr>
          </a:p>
        </p:txBody>
      </p:sp>
      <p:sp>
        <p:nvSpPr>
          <p:cNvPr id="12" name="Rectangle 3"/>
          <p:cNvSpPr txBox="1">
            <a:spLocks noChangeArrowheads="1"/>
          </p:cNvSpPr>
          <p:nvPr/>
        </p:nvSpPr>
        <p:spPr bwMode="auto">
          <a:xfrm>
            <a:off x="395865" y="1565149"/>
            <a:ext cx="8486137" cy="3759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1143000" marR="0" lvl="2" indent="-228600" algn="l" defTabSz="457200" rtl="0" eaLnBrk="1" fontAlgn="auto" latinLnBrk="0" hangingPunct="1">
              <a:lnSpc>
                <a:spcPct val="100000"/>
              </a:lnSpc>
              <a:spcBef>
                <a:spcPct val="20000"/>
              </a:spcBef>
              <a:spcAft>
                <a:spcPts val="0"/>
              </a:spcAft>
              <a:buClrTx/>
              <a:buSzTx/>
              <a:buFont typeface="Arial"/>
              <a:buChar char="•"/>
              <a:tabLst/>
              <a:defRPr/>
            </a:pPr>
            <a:endParaRPr kumimoji="0" lang="en-GB" sz="2000" b="0" i="0" u="none" strike="noStrike" kern="1200" cap="none" spc="0" normalizeH="0" baseline="0" noProof="0" dirty="0">
              <a:ln>
                <a:noFill/>
              </a:ln>
              <a:solidFill>
                <a:schemeClr val="tx1"/>
              </a:solidFill>
              <a:effectLst/>
              <a:uLnTx/>
              <a:uFillTx/>
              <a:latin typeface="Arial"/>
              <a:ea typeface="+mn-ea"/>
              <a:cs typeface="Arial"/>
            </a:endParaRPr>
          </a:p>
        </p:txBody>
      </p:sp>
      <p:sp>
        <p:nvSpPr>
          <p:cNvPr id="2" name="Title 1"/>
          <p:cNvSpPr>
            <a:spLocks noGrp="1"/>
          </p:cNvSpPr>
          <p:nvPr>
            <p:ph type="title"/>
          </p:nvPr>
        </p:nvSpPr>
        <p:spPr>
          <a:xfrm>
            <a:off x="457200" y="514754"/>
            <a:ext cx="8229600" cy="1143000"/>
          </a:xfrm>
        </p:spPr>
        <p:txBody>
          <a:bodyPr/>
          <a:lstStyle/>
          <a:p>
            <a:r>
              <a:rPr lang="en-GB" dirty="0" smtClean="0"/>
              <a:t>Primary Care Nurses </a:t>
            </a:r>
            <a:endParaRPr lang="en-GB" dirty="0"/>
          </a:p>
        </p:txBody>
      </p:sp>
      <p:sp>
        <p:nvSpPr>
          <p:cNvPr id="3" name="Content Placeholder 2"/>
          <p:cNvSpPr>
            <a:spLocks noGrp="1"/>
          </p:cNvSpPr>
          <p:nvPr>
            <p:ph idx="1"/>
          </p:nvPr>
        </p:nvSpPr>
        <p:spPr>
          <a:xfrm>
            <a:off x="457200" y="1764792"/>
            <a:ext cx="8229600" cy="4078224"/>
          </a:xfrm>
        </p:spPr>
        <p:txBody>
          <a:bodyPr>
            <a:normAutofit/>
          </a:bodyPr>
          <a:lstStyle/>
          <a:p>
            <a:r>
              <a:rPr lang="en-GB" dirty="0" smtClean="0"/>
              <a:t>Recovery Focussed Interventions </a:t>
            </a:r>
          </a:p>
          <a:p>
            <a:r>
              <a:rPr lang="en-GB" dirty="0" smtClean="0"/>
              <a:t>Step 3 clients who are not stable, to complex or too ill to access therapy via IAPT</a:t>
            </a:r>
            <a:endParaRPr lang="en-GB" dirty="0"/>
          </a:p>
        </p:txBody>
      </p:sp>
    </p:spTree>
    <p:extLst>
      <p:ext uri="{BB962C8B-B14F-4D97-AF65-F5344CB8AC3E}">
        <p14:creationId xmlns:p14="http://schemas.microsoft.com/office/powerpoint/2010/main" val="28476687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owerpoint background 5.png"/>
          <p:cNvPicPr>
            <a:picLocks noChangeAspect="1"/>
          </p:cNvPicPr>
          <p:nvPr/>
        </p:nvPicPr>
        <p:blipFill>
          <a:blip r:embed="rId2"/>
          <a:stretch>
            <a:fillRect/>
          </a:stretch>
        </p:blipFill>
        <p:spPr>
          <a:xfrm>
            <a:off x="0" y="5774047"/>
            <a:ext cx="9144001" cy="1092200"/>
          </a:xfrm>
          <a:prstGeom prst="rect">
            <a:avLst/>
          </a:prstGeom>
        </p:spPr>
      </p:pic>
      <p:pic>
        <p:nvPicPr>
          <p:cNvPr id="7" name="Picture 6" descr="powerpoint partnership logo.png"/>
          <p:cNvPicPr>
            <a:picLocks noChangeAspect="1"/>
          </p:cNvPicPr>
          <p:nvPr/>
        </p:nvPicPr>
        <p:blipFill>
          <a:blip r:embed="rId3"/>
          <a:stretch>
            <a:fillRect/>
          </a:stretch>
        </p:blipFill>
        <p:spPr>
          <a:xfrm>
            <a:off x="6484097" y="229710"/>
            <a:ext cx="2397905" cy="256502"/>
          </a:xfrm>
          <a:prstGeom prst="rect">
            <a:avLst/>
          </a:prstGeom>
        </p:spPr>
      </p:pic>
      <p:sp>
        <p:nvSpPr>
          <p:cNvPr id="11" name="Rectangle 2"/>
          <p:cNvSpPr txBox="1">
            <a:spLocks noChangeArrowheads="1"/>
          </p:cNvSpPr>
          <p:nvPr/>
        </p:nvSpPr>
        <p:spPr bwMode="auto">
          <a:xfrm>
            <a:off x="395865" y="818390"/>
            <a:ext cx="8317293" cy="457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defTabSz="914400" fontAlgn="base">
              <a:spcBef>
                <a:spcPct val="0"/>
              </a:spcBef>
              <a:spcAft>
                <a:spcPct val="0"/>
              </a:spcAft>
              <a:defRPr/>
            </a:pPr>
            <a:endParaRPr lang="en-GB" sz="3600" b="1" kern="0" dirty="0">
              <a:solidFill>
                <a:srgbClr val="219CC7"/>
              </a:solidFill>
              <a:latin typeface="Arial"/>
              <a:cs typeface="Arial"/>
            </a:endParaRPr>
          </a:p>
        </p:txBody>
      </p:sp>
      <p:sp>
        <p:nvSpPr>
          <p:cNvPr id="12" name="Rectangle 3"/>
          <p:cNvSpPr txBox="1">
            <a:spLocks noChangeArrowheads="1"/>
          </p:cNvSpPr>
          <p:nvPr/>
        </p:nvSpPr>
        <p:spPr bwMode="auto">
          <a:xfrm>
            <a:off x="395865" y="1565149"/>
            <a:ext cx="8486137" cy="3759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1143000" marR="0" lvl="2" indent="-228600" algn="l" defTabSz="457200" rtl="0" eaLnBrk="1" fontAlgn="auto" latinLnBrk="0" hangingPunct="1">
              <a:lnSpc>
                <a:spcPct val="100000"/>
              </a:lnSpc>
              <a:spcBef>
                <a:spcPct val="20000"/>
              </a:spcBef>
              <a:spcAft>
                <a:spcPts val="0"/>
              </a:spcAft>
              <a:buClrTx/>
              <a:buSzTx/>
              <a:buFont typeface="Arial"/>
              <a:buChar char="•"/>
              <a:tabLst/>
              <a:defRPr/>
            </a:pPr>
            <a:endParaRPr kumimoji="0" lang="en-GB" sz="2000" b="0" i="0" u="none" strike="noStrike" kern="1200" cap="none" spc="0" normalizeH="0" baseline="0" noProof="0" dirty="0">
              <a:ln>
                <a:noFill/>
              </a:ln>
              <a:solidFill>
                <a:schemeClr val="tx1"/>
              </a:solidFill>
              <a:effectLst/>
              <a:uLnTx/>
              <a:uFillTx/>
              <a:latin typeface="Arial"/>
              <a:ea typeface="+mn-ea"/>
              <a:cs typeface="Arial"/>
            </a:endParaRPr>
          </a:p>
        </p:txBody>
      </p:sp>
      <p:sp>
        <p:nvSpPr>
          <p:cNvPr id="2" name="Title 1"/>
          <p:cNvSpPr>
            <a:spLocks noGrp="1"/>
          </p:cNvSpPr>
          <p:nvPr>
            <p:ph type="title"/>
          </p:nvPr>
        </p:nvSpPr>
        <p:spPr/>
        <p:txBody>
          <a:bodyPr/>
          <a:lstStyle/>
          <a:p>
            <a:r>
              <a:rPr lang="en-GB" dirty="0" smtClean="0"/>
              <a:t>IAPT Targets - Measures</a:t>
            </a:r>
            <a:endParaRPr lang="en-GB" dirty="0"/>
          </a:p>
        </p:txBody>
      </p:sp>
      <p:sp>
        <p:nvSpPr>
          <p:cNvPr id="3" name="Content Placeholder 2"/>
          <p:cNvSpPr>
            <a:spLocks noGrp="1"/>
          </p:cNvSpPr>
          <p:nvPr>
            <p:ph idx="1"/>
          </p:nvPr>
        </p:nvSpPr>
        <p:spPr>
          <a:xfrm>
            <a:off x="457200" y="1275590"/>
            <a:ext cx="8229600" cy="4567426"/>
          </a:xfrm>
        </p:spPr>
        <p:txBody>
          <a:bodyPr>
            <a:normAutofit/>
          </a:bodyPr>
          <a:lstStyle/>
          <a:p>
            <a:r>
              <a:rPr lang="en-GB" dirty="0" smtClean="0"/>
              <a:t>IAPT Measures taken each session</a:t>
            </a:r>
            <a:endParaRPr lang="en-GB" dirty="0"/>
          </a:p>
          <a:p>
            <a:r>
              <a:rPr lang="en-GB" dirty="0"/>
              <a:t>Expected that 15% of people with common mental health problems (the prevalent population) will access IAPT by </a:t>
            </a:r>
            <a:r>
              <a:rPr lang="en-GB" dirty="0" smtClean="0"/>
              <a:t>2015 (26,316 – 3,947)</a:t>
            </a:r>
          </a:p>
          <a:p>
            <a:r>
              <a:rPr lang="en-GB" dirty="0" smtClean="0"/>
              <a:t>50% of those entering treatment will have moved to recovery</a:t>
            </a:r>
            <a:endParaRPr lang="en-GB" dirty="0"/>
          </a:p>
          <a:p>
            <a:endParaRPr lang="en-GB" dirty="0"/>
          </a:p>
        </p:txBody>
      </p:sp>
    </p:spTree>
    <p:extLst>
      <p:ext uri="{BB962C8B-B14F-4D97-AF65-F5344CB8AC3E}">
        <p14:creationId xmlns:p14="http://schemas.microsoft.com/office/powerpoint/2010/main" val="22119651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owerpoint background 5.png"/>
          <p:cNvPicPr>
            <a:picLocks noChangeAspect="1"/>
          </p:cNvPicPr>
          <p:nvPr/>
        </p:nvPicPr>
        <p:blipFill>
          <a:blip r:embed="rId2"/>
          <a:stretch>
            <a:fillRect/>
          </a:stretch>
        </p:blipFill>
        <p:spPr>
          <a:xfrm>
            <a:off x="0" y="5774047"/>
            <a:ext cx="9144001" cy="1092200"/>
          </a:xfrm>
          <a:prstGeom prst="rect">
            <a:avLst/>
          </a:prstGeom>
        </p:spPr>
      </p:pic>
      <p:pic>
        <p:nvPicPr>
          <p:cNvPr id="7" name="Picture 6" descr="powerpoint partnership logo.png"/>
          <p:cNvPicPr>
            <a:picLocks noChangeAspect="1"/>
          </p:cNvPicPr>
          <p:nvPr/>
        </p:nvPicPr>
        <p:blipFill>
          <a:blip r:embed="rId3"/>
          <a:stretch>
            <a:fillRect/>
          </a:stretch>
        </p:blipFill>
        <p:spPr>
          <a:xfrm>
            <a:off x="6484097" y="229710"/>
            <a:ext cx="2397905" cy="256502"/>
          </a:xfrm>
          <a:prstGeom prst="rect">
            <a:avLst/>
          </a:prstGeom>
        </p:spPr>
      </p:pic>
      <p:sp>
        <p:nvSpPr>
          <p:cNvPr id="11" name="Rectangle 2"/>
          <p:cNvSpPr txBox="1">
            <a:spLocks noChangeArrowheads="1"/>
          </p:cNvSpPr>
          <p:nvPr/>
        </p:nvSpPr>
        <p:spPr bwMode="auto">
          <a:xfrm>
            <a:off x="395865" y="818390"/>
            <a:ext cx="8317293" cy="457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defTabSz="914400" fontAlgn="base">
              <a:spcBef>
                <a:spcPct val="0"/>
              </a:spcBef>
              <a:spcAft>
                <a:spcPct val="0"/>
              </a:spcAft>
              <a:defRPr/>
            </a:pPr>
            <a:endParaRPr lang="en-GB" sz="3600" b="1" kern="0" dirty="0">
              <a:solidFill>
                <a:srgbClr val="219CC7"/>
              </a:solidFill>
              <a:latin typeface="Arial"/>
              <a:cs typeface="Arial"/>
            </a:endParaRPr>
          </a:p>
        </p:txBody>
      </p:sp>
      <p:sp>
        <p:nvSpPr>
          <p:cNvPr id="12" name="Rectangle 3"/>
          <p:cNvSpPr txBox="1">
            <a:spLocks noChangeArrowheads="1"/>
          </p:cNvSpPr>
          <p:nvPr/>
        </p:nvSpPr>
        <p:spPr bwMode="auto">
          <a:xfrm>
            <a:off x="395865" y="1565149"/>
            <a:ext cx="8486137" cy="3759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1143000" marR="0" lvl="2" indent="-228600" algn="l" defTabSz="457200" rtl="0" eaLnBrk="1" fontAlgn="auto" latinLnBrk="0" hangingPunct="1">
              <a:lnSpc>
                <a:spcPct val="100000"/>
              </a:lnSpc>
              <a:spcBef>
                <a:spcPct val="20000"/>
              </a:spcBef>
              <a:spcAft>
                <a:spcPts val="0"/>
              </a:spcAft>
              <a:buClrTx/>
              <a:buSzTx/>
              <a:buFont typeface="Arial"/>
              <a:buChar char="•"/>
              <a:tabLst/>
              <a:defRPr/>
            </a:pPr>
            <a:endParaRPr kumimoji="0" lang="en-GB" sz="2000" b="0" i="0" u="none" strike="noStrike" kern="1200" cap="none" spc="0" normalizeH="0" baseline="0" noProof="0" dirty="0">
              <a:ln>
                <a:noFill/>
              </a:ln>
              <a:solidFill>
                <a:schemeClr val="tx1"/>
              </a:solidFill>
              <a:effectLst/>
              <a:uLnTx/>
              <a:uFillTx/>
              <a:latin typeface="Arial"/>
              <a:ea typeface="+mn-ea"/>
              <a:cs typeface="Arial"/>
            </a:endParaRPr>
          </a:p>
        </p:txBody>
      </p:sp>
      <p:sp>
        <p:nvSpPr>
          <p:cNvPr id="2" name="Title 1"/>
          <p:cNvSpPr>
            <a:spLocks noGrp="1"/>
          </p:cNvSpPr>
          <p:nvPr>
            <p:ph type="title"/>
          </p:nvPr>
        </p:nvSpPr>
        <p:spPr/>
        <p:txBody>
          <a:bodyPr/>
          <a:lstStyle/>
          <a:p>
            <a:r>
              <a:rPr lang="en-GB" dirty="0" smtClean="0"/>
              <a:t>Moving to Recovery </a:t>
            </a:r>
            <a:endParaRPr lang="en-GB" dirty="0"/>
          </a:p>
        </p:txBody>
      </p:sp>
      <p:sp>
        <p:nvSpPr>
          <p:cNvPr id="3" name="Content Placeholder 2"/>
          <p:cNvSpPr>
            <a:spLocks noGrp="1"/>
          </p:cNvSpPr>
          <p:nvPr>
            <p:ph idx="1"/>
          </p:nvPr>
        </p:nvSpPr>
        <p:spPr>
          <a:xfrm>
            <a:off x="457200" y="1275590"/>
            <a:ext cx="8229600" cy="4567426"/>
          </a:xfrm>
        </p:spPr>
        <p:txBody>
          <a:bodyPr>
            <a:normAutofit/>
          </a:bodyPr>
          <a:lstStyle/>
          <a:p>
            <a:r>
              <a:rPr lang="en-GB" dirty="0"/>
              <a:t>Recovery under IAPT is defined as moving from above the set threshold of symptom measurement at the start of treatment to below this level at end</a:t>
            </a:r>
          </a:p>
          <a:p>
            <a:r>
              <a:rPr lang="en-GB" dirty="0"/>
              <a:t>Set at 10 for PHQ-9 and 8 for </a:t>
            </a:r>
            <a:r>
              <a:rPr lang="en-GB" dirty="0" smtClean="0"/>
              <a:t>GAD-7</a:t>
            </a:r>
          </a:p>
          <a:p>
            <a:r>
              <a:rPr lang="en-GB" dirty="0" smtClean="0"/>
              <a:t>Important to receive right referrals that we can provide therapy for </a:t>
            </a:r>
            <a:endParaRPr lang="en-GB" dirty="0"/>
          </a:p>
        </p:txBody>
      </p:sp>
    </p:spTree>
    <p:extLst>
      <p:ext uri="{BB962C8B-B14F-4D97-AF65-F5344CB8AC3E}">
        <p14:creationId xmlns:p14="http://schemas.microsoft.com/office/powerpoint/2010/main" val="10093434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owerpoint background 5.png"/>
          <p:cNvPicPr>
            <a:picLocks noChangeAspect="1"/>
          </p:cNvPicPr>
          <p:nvPr/>
        </p:nvPicPr>
        <p:blipFill>
          <a:blip r:embed="rId2"/>
          <a:stretch>
            <a:fillRect/>
          </a:stretch>
        </p:blipFill>
        <p:spPr>
          <a:xfrm>
            <a:off x="0" y="5774047"/>
            <a:ext cx="9144001" cy="1092200"/>
          </a:xfrm>
          <a:prstGeom prst="rect">
            <a:avLst/>
          </a:prstGeom>
        </p:spPr>
      </p:pic>
      <p:pic>
        <p:nvPicPr>
          <p:cNvPr id="7" name="Picture 6" descr="powerpoint partnership logo.png"/>
          <p:cNvPicPr>
            <a:picLocks noChangeAspect="1"/>
          </p:cNvPicPr>
          <p:nvPr/>
        </p:nvPicPr>
        <p:blipFill>
          <a:blip r:embed="rId3"/>
          <a:stretch>
            <a:fillRect/>
          </a:stretch>
        </p:blipFill>
        <p:spPr>
          <a:xfrm>
            <a:off x="6484097" y="229710"/>
            <a:ext cx="2397905" cy="256502"/>
          </a:xfrm>
          <a:prstGeom prst="rect">
            <a:avLst/>
          </a:prstGeom>
        </p:spPr>
      </p:pic>
      <p:sp>
        <p:nvSpPr>
          <p:cNvPr id="11" name="Rectangle 2"/>
          <p:cNvSpPr txBox="1">
            <a:spLocks noChangeArrowheads="1"/>
          </p:cNvSpPr>
          <p:nvPr/>
        </p:nvSpPr>
        <p:spPr bwMode="auto">
          <a:xfrm>
            <a:off x="395865" y="818390"/>
            <a:ext cx="8317293" cy="457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defTabSz="914400" fontAlgn="base">
              <a:spcBef>
                <a:spcPct val="0"/>
              </a:spcBef>
              <a:spcAft>
                <a:spcPct val="0"/>
              </a:spcAft>
              <a:defRPr/>
            </a:pPr>
            <a:endParaRPr lang="en-GB" sz="3600" b="1" kern="0" dirty="0">
              <a:solidFill>
                <a:srgbClr val="219CC7"/>
              </a:solidFill>
              <a:latin typeface="Arial"/>
              <a:cs typeface="Arial"/>
            </a:endParaRPr>
          </a:p>
        </p:txBody>
      </p:sp>
      <p:sp>
        <p:nvSpPr>
          <p:cNvPr id="12" name="Rectangle 3"/>
          <p:cNvSpPr txBox="1">
            <a:spLocks noChangeArrowheads="1"/>
          </p:cNvSpPr>
          <p:nvPr/>
        </p:nvSpPr>
        <p:spPr bwMode="auto">
          <a:xfrm>
            <a:off x="395865" y="818390"/>
            <a:ext cx="8486137" cy="4505959"/>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1143000" marR="0" lvl="2" indent="-228600" algn="l" defTabSz="457200" rtl="0" eaLnBrk="1" fontAlgn="auto" latinLnBrk="0" hangingPunct="1">
              <a:lnSpc>
                <a:spcPct val="100000"/>
              </a:lnSpc>
              <a:spcBef>
                <a:spcPct val="20000"/>
              </a:spcBef>
              <a:spcAft>
                <a:spcPts val="0"/>
              </a:spcAft>
              <a:buClrTx/>
              <a:buSzTx/>
              <a:buFont typeface="Arial"/>
              <a:buChar char="•"/>
              <a:tabLst/>
              <a:defRPr/>
            </a:pPr>
            <a:endParaRPr kumimoji="0" lang="en-GB" sz="2000" b="0" i="0" u="none" strike="noStrike" kern="1200" cap="none" spc="0" normalizeH="0" baseline="0" noProof="0" dirty="0">
              <a:ln>
                <a:noFill/>
              </a:ln>
              <a:solidFill>
                <a:schemeClr val="tx1"/>
              </a:solidFill>
              <a:effectLst/>
              <a:uLnTx/>
              <a:uFillTx/>
              <a:latin typeface="Arial"/>
              <a:ea typeface="+mn-ea"/>
              <a:cs typeface="Arial"/>
            </a:endParaRPr>
          </a:p>
        </p:txBody>
      </p:sp>
      <p:sp>
        <p:nvSpPr>
          <p:cNvPr id="4" name="Title 3"/>
          <p:cNvSpPr>
            <a:spLocks noGrp="1"/>
          </p:cNvSpPr>
          <p:nvPr>
            <p:ph type="title"/>
          </p:nvPr>
        </p:nvSpPr>
        <p:spPr>
          <a:xfrm>
            <a:off x="457200" y="950976"/>
            <a:ext cx="8229600" cy="3749040"/>
          </a:xfrm>
        </p:spPr>
        <p:txBody>
          <a:bodyPr/>
          <a:lstStyle/>
          <a:p>
            <a:r>
              <a:rPr lang="en-GB" dirty="0" smtClean="0"/>
              <a:t>Success  - Full Roll Out Achieved </a:t>
            </a:r>
            <a:br>
              <a:rPr lang="en-GB" dirty="0" smtClean="0"/>
            </a:br>
            <a:r>
              <a:rPr lang="en-GB" dirty="0" smtClean="0"/>
              <a:t>2014 - 2015</a:t>
            </a:r>
            <a:endParaRPr lang="en-GB" dirty="0"/>
          </a:p>
        </p:txBody>
      </p:sp>
    </p:spTree>
    <p:extLst>
      <p:ext uri="{BB962C8B-B14F-4D97-AF65-F5344CB8AC3E}">
        <p14:creationId xmlns:p14="http://schemas.microsoft.com/office/powerpoint/2010/main" val="10295344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owerpoint background 5.png"/>
          <p:cNvPicPr>
            <a:picLocks noChangeAspect="1"/>
          </p:cNvPicPr>
          <p:nvPr/>
        </p:nvPicPr>
        <p:blipFill>
          <a:blip r:embed="rId2"/>
          <a:stretch>
            <a:fillRect/>
          </a:stretch>
        </p:blipFill>
        <p:spPr>
          <a:xfrm>
            <a:off x="0" y="5774047"/>
            <a:ext cx="9144001" cy="1092200"/>
          </a:xfrm>
          <a:prstGeom prst="rect">
            <a:avLst/>
          </a:prstGeom>
        </p:spPr>
      </p:pic>
      <p:pic>
        <p:nvPicPr>
          <p:cNvPr id="7" name="Picture 6" descr="powerpoint partnership logo.png"/>
          <p:cNvPicPr>
            <a:picLocks noChangeAspect="1"/>
          </p:cNvPicPr>
          <p:nvPr/>
        </p:nvPicPr>
        <p:blipFill>
          <a:blip r:embed="rId3"/>
          <a:stretch>
            <a:fillRect/>
          </a:stretch>
        </p:blipFill>
        <p:spPr>
          <a:xfrm>
            <a:off x="6484097" y="229710"/>
            <a:ext cx="2397905" cy="256502"/>
          </a:xfrm>
          <a:prstGeom prst="rect">
            <a:avLst/>
          </a:prstGeom>
        </p:spPr>
      </p:pic>
      <p:sp>
        <p:nvSpPr>
          <p:cNvPr id="11" name="Rectangle 2"/>
          <p:cNvSpPr txBox="1">
            <a:spLocks noChangeArrowheads="1"/>
          </p:cNvSpPr>
          <p:nvPr/>
        </p:nvSpPr>
        <p:spPr bwMode="auto">
          <a:xfrm>
            <a:off x="395865" y="818390"/>
            <a:ext cx="8317293" cy="457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defTabSz="914400" fontAlgn="base">
              <a:spcBef>
                <a:spcPct val="0"/>
              </a:spcBef>
              <a:spcAft>
                <a:spcPct val="0"/>
              </a:spcAft>
              <a:defRPr/>
            </a:pPr>
            <a:endParaRPr lang="en-GB" sz="3600" b="1" kern="0" dirty="0">
              <a:solidFill>
                <a:srgbClr val="219CC7"/>
              </a:solidFill>
              <a:latin typeface="Arial"/>
              <a:cs typeface="Arial"/>
            </a:endParaRPr>
          </a:p>
        </p:txBody>
      </p:sp>
      <p:sp>
        <p:nvSpPr>
          <p:cNvPr id="12" name="Rectangle 3"/>
          <p:cNvSpPr txBox="1">
            <a:spLocks noChangeArrowheads="1"/>
          </p:cNvSpPr>
          <p:nvPr/>
        </p:nvSpPr>
        <p:spPr bwMode="auto">
          <a:xfrm>
            <a:off x="395865" y="1565149"/>
            <a:ext cx="8486137" cy="3759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1143000" marR="0" lvl="2" indent="-228600" algn="l" defTabSz="457200" rtl="0" eaLnBrk="1" fontAlgn="auto" latinLnBrk="0" hangingPunct="1">
              <a:lnSpc>
                <a:spcPct val="100000"/>
              </a:lnSpc>
              <a:spcBef>
                <a:spcPct val="20000"/>
              </a:spcBef>
              <a:spcAft>
                <a:spcPts val="0"/>
              </a:spcAft>
              <a:buClrTx/>
              <a:buSzTx/>
              <a:buFont typeface="Arial"/>
              <a:buChar char="•"/>
              <a:tabLst/>
              <a:defRPr/>
            </a:pPr>
            <a:endParaRPr kumimoji="0" lang="en-GB" sz="2000" b="0" i="0" u="none" strike="noStrike" kern="1200" cap="none" spc="0" normalizeH="0" baseline="0" noProof="0" dirty="0">
              <a:ln>
                <a:noFill/>
              </a:ln>
              <a:solidFill>
                <a:schemeClr val="tx1"/>
              </a:solidFill>
              <a:effectLst/>
              <a:uLnTx/>
              <a:uFillTx/>
              <a:latin typeface="Arial"/>
              <a:ea typeface="+mn-ea"/>
              <a:cs typeface="Arial"/>
            </a:endParaRPr>
          </a:p>
        </p:txBody>
      </p:sp>
      <p:sp>
        <p:nvSpPr>
          <p:cNvPr id="2" name="Title 1"/>
          <p:cNvSpPr>
            <a:spLocks noGrp="1"/>
          </p:cNvSpPr>
          <p:nvPr>
            <p:ph type="title"/>
          </p:nvPr>
        </p:nvSpPr>
        <p:spPr/>
        <p:txBody>
          <a:bodyPr/>
          <a:lstStyle/>
          <a:p>
            <a:r>
              <a:rPr lang="en-GB" dirty="0" smtClean="0"/>
              <a:t>Other Data </a:t>
            </a:r>
            <a:endParaRPr lang="en-GB" dirty="0"/>
          </a:p>
        </p:txBody>
      </p:sp>
      <p:sp>
        <p:nvSpPr>
          <p:cNvPr id="3" name="Content Placeholder 2"/>
          <p:cNvSpPr>
            <a:spLocks noGrp="1"/>
          </p:cNvSpPr>
          <p:nvPr>
            <p:ph idx="1"/>
          </p:nvPr>
        </p:nvSpPr>
        <p:spPr>
          <a:xfrm>
            <a:off x="457200" y="1275590"/>
            <a:ext cx="8229600" cy="4567426"/>
          </a:xfrm>
        </p:spPr>
        <p:txBody>
          <a:bodyPr>
            <a:normAutofit/>
          </a:bodyPr>
          <a:lstStyle/>
          <a:p>
            <a:r>
              <a:rPr lang="en-GB" dirty="0" smtClean="0"/>
              <a:t>People who self refer as more likely to attend </a:t>
            </a:r>
          </a:p>
          <a:p>
            <a:r>
              <a:rPr lang="en-GB" dirty="0" smtClean="0"/>
              <a:t>March 350 DNA - £4,981.34 – 46 full working days</a:t>
            </a:r>
          </a:p>
          <a:p>
            <a:r>
              <a:rPr lang="en-GB" dirty="0"/>
              <a:t>2014 / 15 </a:t>
            </a:r>
            <a:r>
              <a:rPr lang="en-GB" dirty="0" smtClean="0"/>
              <a:t>- 6453 referrals</a:t>
            </a:r>
            <a:endParaRPr lang="en-GB" dirty="0"/>
          </a:p>
        </p:txBody>
      </p:sp>
    </p:spTree>
    <p:extLst>
      <p:ext uri="{BB962C8B-B14F-4D97-AF65-F5344CB8AC3E}">
        <p14:creationId xmlns:p14="http://schemas.microsoft.com/office/powerpoint/2010/main" val="30373844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owerpoint background 5.png"/>
          <p:cNvPicPr>
            <a:picLocks noChangeAspect="1"/>
          </p:cNvPicPr>
          <p:nvPr/>
        </p:nvPicPr>
        <p:blipFill>
          <a:blip r:embed="rId2"/>
          <a:stretch>
            <a:fillRect/>
          </a:stretch>
        </p:blipFill>
        <p:spPr>
          <a:xfrm>
            <a:off x="0" y="5774047"/>
            <a:ext cx="9144001" cy="1092200"/>
          </a:xfrm>
          <a:prstGeom prst="rect">
            <a:avLst/>
          </a:prstGeom>
        </p:spPr>
      </p:pic>
      <p:pic>
        <p:nvPicPr>
          <p:cNvPr id="7" name="Picture 6" descr="powerpoint partnership logo.png"/>
          <p:cNvPicPr>
            <a:picLocks noChangeAspect="1"/>
          </p:cNvPicPr>
          <p:nvPr/>
        </p:nvPicPr>
        <p:blipFill>
          <a:blip r:embed="rId3"/>
          <a:stretch>
            <a:fillRect/>
          </a:stretch>
        </p:blipFill>
        <p:spPr>
          <a:xfrm>
            <a:off x="6484097" y="229710"/>
            <a:ext cx="2397905" cy="256502"/>
          </a:xfrm>
          <a:prstGeom prst="rect">
            <a:avLst/>
          </a:prstGeom>
        </p:spPr>
      </p:pic>
      <p:sp>
        <p:nvSpPr>
          <p:cNvPr id="11" name="Rectangle 2"/>
          <p:cNvSpPr txBox="1">
            <a:spLocks noChangeArrowheads="1"/>
          </p:cNvSpPr>
          <p:nvPr/>
        </p:nvSpPr>
        <p:spPr bwMode="auto">
          <a:xfrm>
            <a:off x="395865" y="818390"/>
            <a:ext cx="8317293" cy="457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defTabSz="914400" fontAlgn="base">
              <a:spcBef>
                <a:spcPct val="0"/>
              </a:spcBef>
              <a:spcAft>
                <a:spcPct val="0"/>
              </a:spcAft>
              <a:defRPr/>
            </a:pPr>
            <a:endParaRPr lang="en-GB" sz="3600" b="1" kern="0" dirty="0">
              <a:solidFill>
                <a:srgbClr val="219CC7"/>
              </a:solidFill>
              <a:latin typeface="Arial"/>
              <a:cs typeface="Arial"/>
            </a:endParaRPr>
          </a:p>
        </p:txBody>
      </p:sp>
      <p:sp>
        <p:nvSpPr>
          <p:cNvPr id="12" name="Rectangle 3"/>
          <p:cNvSpPr txBox="1">
            <a:spLocks noChangeArrowheads="1"/>
          </p:cNvSpPr>
          <p:nvPr/>
        </p:nvSpPr>
        <p:spPr bwMode="auto">
          <a:xfrm>
            <a:off x="395865" y="818390"/>
            <a:ext cx="8486137" cy="4505959"/>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1143000" marR="0" lvl="2" indent="-228600" algn="l" defTabSz="457200" rtl="0" eaLnBrk="1" fontAlgn="auto" latinLnBrk="0" hangingPunct="1">
              <a:lnSpc>
                <a:spcPct val="100000"/>
              </a:lnSpc>
              <a:spcBef>
                <a:spcPct val="20000"/>
              </a:spcBef>
              <a:spcAft>
                <a:spcPts val="0"/>
              </a:spcAft>
              <a:buClrTx/>
              <a:buSzTx/>
              <a:buFont typeface="Arial"/>
              <a:buChar char="•"/>
              <a:tabLst/>
              <a:defRPr/>
            </a:pPr>
            <a:endParaRPr kumimoji="0" lang="en-GB" sz="2000" b="0" i="0" u="none" strike="noStrike" kern="1200" cap="none" spc="0" normalizeH="0" baseline="0" noProof="0" dirty="0">
              <a:ln>
                <a:noFill/>
              </a:ln>
              <a:solidFill>
                <a:schemeClr val="tx1"/>
              </a:solidFill>
              <a:effectLst/>
              <a:uLnTx/>
              <a:uFillTx/>
              <a:latin typeface="Arial"/>
              <a:ea typeface="+mn-ea"/>
              <a:cs typeface="Arial"/>
            </a:endParaRPr>
          </a:p>
        </p:txBody>
      </p:sp>
      <p:sp>
        <p:nvSpPr>
          <p:cNvPr id="8" name="Title 7"/>
          <p:cNvSpPr>
            <a:spLocks noGrp="1"/>
          </p:cNvSpPr>
          <p:nvPr>
            <p:ph type="title"/>
          </p:nvPr>
        </p:nvSpPr>
        <p:spPr/>
        <p:txBody>
          <a:bodyPr/>
          <a:lstStyle/>
          <a:p>
            <a:r>
              <a:rPr lang="en-GB" dirty="0" smtClean="0"/>
              <a:t>How Achieved </a:t>
            </a:r>
            <a:endParaRPr lang="en-GB" dirty="0"/>
          </a:p>
        </p:txBody>
      </p:sp>
      <p:sp>
        <p:nvSpPr>
          <p:cNvPr id="9" name="Content Placeholder 8"/>
          <p:cNvSpPr>
            <a:spLocks noGrp="1"/>
          </p:cNvSpPr>
          <p:nvPr>
            <p:ph idx="1"/>
          </p:nvPr>
        </p:nvSpPr>
        <p:spPr>
          <a:xfrm>
            <a:off x="457200" y="1275590"/>
            <a:ext cx="8229600" cy="4850573"/>
          </a:xfrm>
        </p:spPr>
        <p:txBody>
          <a:bodyPr>
            <a:normAutofit lnSpcReduction="10000"/>
          </a:bodyPr>
          <a:lstStyle/>
          <a:p>
            <a:r>
              <a:rPr lang="en-GB" dirty="0" smtClean="0"/>
              <a:t>Waiting list audit – development of CBT / PWP groups = </a:t>
            </a:r>
            <a:r>
              <a:rPr lang="en-US" dirty="0" smtClean="0"/>
              <a:t>67% reduction on overall waiting list.</a:t>
            </a:r>
          </a:p>
          <a:p>
            <a:r>
              <a:rPr lang="en-US" dirty="0" smtClean="0"/>
              <a:t>Workshops</a:t>
            </a:r>
          </a:p>
          <a:p>
            <a:r>
              <a:rPr lang="en-US" dirty="0" smtClean="0"/>
              <a:t>Pathways </a:t>
            </a:r>
          </a:p>
          <a:p>
            <a:pPr lvl="1"/>
            <a:r>
              <a:rPr lang="en-US" dirty="0" smtClean="0"/>
              <a:t>Perinatal</a:t>
            </a:r>
          </a:p>
          <a:p>
            <a:pPr lvl="1"/>
            <a:r>
              <a:rPr lang="en-US" dirty="0" smtClean="0"/>
              <a:t>Rainbow Tick</a:t>
            </a:r>
          </a:p>
          <a:p>
            <a:pPr lvl="1"/>
            <a:r>
              <a:rPr lang="en-US" dirty="0" smtClean="0"/>
              <a:t>Long Term Conditions</a:t>
            </a:r>
          </a:p>
          <a:p>
            <a:r>
              <a:rPr lang="en-US" dirty="0" smtClean="0"/>
              <a:t>Tightening of acceptance criteria</a:t>
            </a:r>
          </a:p>
          <a:p>
            <a:r>
              <a:rPr lang="en-US" dirty="0" smtClean="0"/>
              <a:t>Reduction of therapist drift</a:t>
            </a:r>
          </a:p>
          <a:p>
            <a:pPr>
              <a:buNone/>
            </a:pPr>
            <a:endParaRPr lang="en-GB" dirty="0"/>
          </a:p>
        </p:txBody>
      </p:sp>
    </p:spTree>
    <p:extLst>
      <p:ext uri="{BB962C8B-B14F-4D97-AF65-F5344CB8AC3E}">
        <p14:creationId xmlns:p14="http://schemas.microsoft.com/office/powerpoint/2010/main" val="37353034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owerpoint background 5.png"/>
          <p:cNvPicPr>
            <a:picLocks noChangeAspect="1"/>
          </p:cNvPicPr>
          <p:nvPr/>
        </p:nvPicPr>
        <p:blipFill>
          <a:blip r:embed="rId2"/>
          <a:stretch>
            <a:fillRect/>
          </a:stretch>
        </p:blipFill>
        <p:spPr>
          <a:xfrm>
            <a:off x="0" y="5774047"/>
            <a:ext cx="9144001" cy="1092200"/>
          </a:xfrm>
          <a:prstGeom prst="rect">
            <a:avLst/>
          </a:prstGeom>
        </p:spPr>
      </p:pic>
      <p:pic>
        <p:nvPicPr>
          <p:cNvPr id="7" name="Picture 6" descr="powerpoint partnership logo.png"/>
          <p:cNvPicPr>
            <a:picLocks noChangeAspect="1"/>
          </p:cNvPicPr>
          <p:nvPr/>
        </p:nvPicPr>
        <p:blipFill>
          <a:blip r:embed="rId3"/>
          <a:stretch>
            <a:fillRect/>
          </a:stretch>
        </p:blipFill>
        <p:spPr>
          <a:xfrm>
            <a:off x="6484097" y="229710"/>
            <a:ext cx="2397905" cy="256502"/>
          </a:xfrm>
          <a:prstGeom prst="rect">
            <a:avLst/>
          </a:prstGeom>
        </p:spPr>
      </p:pic>
      <p:sp>
        <p:nvSpPr>
          <p:cNvPr id="11" name="Rectangle 2"/>
          <p:cNvSpPr txBox="1">
            <a:spLocks noChangeArrowheads="1"/>
          </p:cNvSpPr>
          <p:nvPr/>
        </p:nvSpPr>
        <p:spPr bwMode="auto">
          <a:xfrm>
            <a:off x="395865" y="818390"/>
            <a:ext cx="8317293" cy="457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defTabSz="914400" fontAlgn="base">
              <a:spcBef>
                <a:spcPct val="0"/>
              </a:spcBef>
              <a:spcAft>
                <a:spcPct val="0"/>
              </a:spcAft>
              <a:defRPr/>
            </a:pPr>
            <a:endParaRPr lang="en-GB" sz="3600" b="1" kern="0" dirty="0">
              <a:solidFill>
                <a:srgbClr val="219CC7"/>
              </a:solidFill>
              <a:latin typeface="Arial"/>
              <a:cs typeface="Arial"/>
            </a:endParaRPr>
          </a:p>
        </p:txBody>
      </p:sp>
      <p:sp>
        <p:nvSpPr>
          <p:cNvPr id="12" name="Rectangle 3"/>
          <p:cNvSpPr txBox="1">
            <a:spLocks noChangeArrowheads="1"/>
          </p:cNvSpPr>
          <p:nvPr/>
        </p:nvSpPr>
        <p:spPr bwMode="auto">
          <a:xfrm>
            <a:off x="395865" y="818390"/>
            <a:ext cx="8486137" cy="4505959"/>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1143000" marR="0" lvl="2" indent="-228600" algn="l" defTabSz="457200" rtl="0" eaLnBrk="1" fontAlgn="auto" latinLnBrk="0" hangingPunct="1">
              <a:lnSpc>
                <a:spcPct val="100000"/>
              </a:lnSpc>
              <a:spcBef>
                <a:spcPct val="20000"/>
              </a:spcBef>
              <a:spcAft>
                <a:spcPts val="0"/>
              </a:spcAft>
              <a:buClrTx/>
              <a:buSzTx/>
              <a:buFont typeface="Arial"/>
              <a:buChar char="•"/>
              <a:tabLst/>
              <a:defRPr/>
            </a:pPr>
            <a:endParaRPr kumimoji="0" lang="en-GB" sz="2000" b="0" i="0" u="none" strike="noStrike" kern="1200" cap="none" spc="0" normalizeH="0" baseline="0" noProof="0" dirty="0">
              <a:ln>
                <a:noFill/>
              </a:ln>
              <a:solidFill>
                <a:schemeClr val="tx1"/>
              </a:solidFill>
              <a:effectLst/>
              <a:uLnTx/>
              <a:uFillTx/>
              <a:latin typeface="Arial"/>
              <a:ea typeface="+mn-ea"/>
              <a:cs typeface="Arial"/>
            </a:endParaRPr>
          </a:p>
        </p:txBody>
      </p:sp>
      <p:sp>
        <p:nvSpPr>
          <p:cNvPr id="4" name="Title 3"/>
          <p:cNvSpPr>
            <a:spLocks noGrp="1"/>
          </p:cNvSpPr>
          <p:nvPr>
            <p:ph type="title"/>
          </p:nvPr>
        </p:nvSpPr>
        <p:spPr>
          <a:xfrm>
            <a:off x="457200" y="950976"/>
            <a:ext cx="8229600" cy="3749040"/>
          </a:xfrm>
        </p:spPr>
        <p:txBody>
          <a:bodyPr/>
          <a:lstStyle/>
          <a:p>
            <a:r>
              <a:rPr lang="en-GB" dirty="0" smtClean="0"/>
              <a:t>Exercise </a:t>
            </a:r>
            <a:endParaRPr lang="en-GB" dirty="0"/>
          </a:p>
        </p:txBody>
      </p:sp>
    </p:spTree>
    <p:extLst>
      <p:ext uri="{BB962C8B-B14F-4D97-AF65-F5344CB8AC3E}">
        <p14:creationId xmlns:p14="http://schemas.microsoft.com/office/powerpoint/2010/main" val="37353034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owerpoint background 5.png"/>
          <p:cNvPicPr>
            <a:picLocks noChangeAspect="1"/>
          </p:cNvPicPr>
          <p:nvPr/>
        </p:nvPicPr>
        <p:blipFill>
          <a:blip r:embed="rId2"/>
          <a:stretch>
            <a:fillRect/>
          </a:stretch>
        </p:blipFill>
        <p:spPr>
          <a:xfrm>
            <a:off x="0" y="5774047"/>
            <a:ext cx="9144001" cy="1092200"/>
          </a:xfrm>
          <a:prstGeom prst="rect">
            <a:avLst/>
          </a:prstGeom>
        </p:spPr>
      </p:pic>
      <p:pic>
        <p:nvPicPr>
          <p:cNvPr id="7" name="Picture 6" descr="powerpoint partnership logo.png"/>
          <p:cNvPicPr>
            <a:picLocks noChangeAspect="1"/>
          </p:cNvPicPr>
          <p:nvPr/>
        </p:nvPicPr>
        <p:blipFill>
          <a:blip r:embed="rId3"/>
          <a:stretch>
            <a:fillRect/>
          </a:stretch>
        </p:blipFill>
        <p:spPr>
          <a:xfrm>
            <a:off x="6484097" y="229710"/>
            <a:ext cx="2397905" cy="256502"/>
          </a:xfrm>
          <a:prstGeom prst="rect">
            <a:avLst/>
          </a:prstGeom>
        </p:spPr>
      </p:pic>
      <p:sp>
        <p:nvSpPr>
          <p:cNvPr id="11" name="Rectangle 2"/>
          <p:cNvSpPr txBox="1">
            <a:spLocks noChangeArrowheads="1"/>
          </p:cNvSpPr>
          <p:nvPr/>
        </p:nvSpPr>
        <p:spPr bwMode="auto">
          <a:xfrm>
            <a:off x="395865" y="818390"/>
            <a:ext cx="8317293" cy="457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defTabSz="914400" fontAlgn="base">
              <a:spcBef>
                <a:spcPct val="0"/>
              </a:spcBef>
              <a:spcAft>
                <a:spcPct val="0"/>
              </a:spcAft>
              <a:defRPr/>
            </a:pPr>
            <a:endParaRPr lang="en-GB" sz="3600" b="1" kern="0" dirty="0">
              <a:solidFill>
                <a:srgbClr val="219CC7"/>
              </a:solidFill>
              <a:latin typeface="Arial"/>
              <a:cs typeface="Arial"/>
            </a:endParaRPr>
          </a:p>
        </p:txBody>
      </p:sp>
      <p:sp>
        <p:nvSpPr>
          <p:cNvPr id="12" name="Rectangle 3"/>
          <p:cNvSpPr txBox="1">
            <a:spLocks noChangeArrowheads="1"/>
          </p:cNvSpPr>
          <p:nvPr/>
        </p:nvSpPr>
        <p:spPr bwMode="auto">
          <a:xfrm>
            <a:off x="395865" y="818390"/>
            <a:ext cx="8486137" cy="4505959"/>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1143000" marR="0" lvl="2" indent="-228600" algn="l" defTabSz="457200" rtl="0" eaLnBrk="1" fontAlgn="auto" latinLnBrk="0" hangingPunct="1">
              <a:lnSpc>
                <a:spcPct val="100000"/>
              </a:lnSpc>
              <a:spcBef>
                <a:spcPct val="20000"/>
              </a:spcBef>
              <a:spcAft>
                <a:spcPts val="0"/>
              </a:spcAft>
              <a:buClrTx/>
              <a:buSzTx/>
              <a:buFont typeface="Arial"/>
              <a:buChar char="•"/>
              <a:tabLst/>
              <a:defRPr/>
            </a:pPr>
            <a:endParaRPr kumimoji="0" lang="en-GB" sz="2000" b="0" i="0" u="none" strike="noStrike" kern="1200" cap="none" spc="0" normalizeH="0" baseline="0" noProof="0" dirty="0">
              <a:ln>
                <a:noFill/>
              </a:ln>
              <a:solidFill>
                <a:schemeClr val="tx1"/>
              </a:solidFill>
              <a:effectLst/>
              <a:uLnTx/>
              <a:uFillTx/>
              <a:latin typeface="Arial"/>
              <a:ea typeface="+mn-ea"/>
              <a:cs typeface="Arial"/>
            </a:endParaRPr>
          </a:p>
        </p:txBody>
      </p:sp>
      <p:sp>
        <p:nvSpPr>
          <p:cNvPr id="8" name="Title 7"/>
          <p:cNvSpPr>
            <a:spLocks noGrp="1"/>
          </p:cNvSpPr>
          <p:nvPr>
            <p:ph type="title"/>
          </p:nvPr>
        </p:nvSpPr>
        <p:spPr/>
        <p:txBody>
          <a:bodyPr/>
          <a:lstStyle/>
          <a:p>
            <a:r>
              <a:rPr lang="en-GB" dirty="0" smtClean="0"/>
              <a:t>Therapy</a:t>
            </a:r>
            <a:endParaRPr lang="en-GB" dirty="0"/>
          </a:p>
        </p:txBody>
      </p:sp>
      <p:sp>
        <p:nvSpPr>
          <p:cNvPr id="9" name="Content Placeholder 8"/>
          <p:cNvSpPr>
            <a:spLocks noGrp="1"/>
          </p:cNvSpPr>
          <p:nvPr>
            <p:ph idx="1"/>
          </p:nvPr>
        </p:nvSpPr>
        <p:spPr/>
        <p:txBody>
          <a:bodyPr/>
          <a:lstStyle/>
          <a:p>
            <a:r>
              <a:rPr lang="en-GB" dirty="0" smtClean="0"/>
              <a:t>Collaborative</a:t>
            </a:r>
          </a:p>
          <a:p>
            <a:r>
              <a:rPr lang="en-GB" dirty="0" smtClean="0"/>
              <a:t>Means trusting someone to share</a:t>
            </a:r>
          </a:p>
          <a:p>
            <a:r>
              <a:rPr lang="en-GB" dirty="0" smtClean="0"/>
              <a:t>Facing fears</a:t>
            </a:r>
          </a:p>
          <a:p>
            <a:r>
              <a:rPr lang="en-GB" dirty="0" smtClean="0"/>
              <a:t>Being willing to put it into practice</a:t>
            </a:r>
          </a:p>
          <a:p>
            <a:r>
              <a:rPr lang="en-GB" dirty="0" smtClean="0"/>
              <a:t>Homework</a:t>
            </a:r>
          </a:p>
          <a:p>
            <a:r>
              <a:rPr lang="en-GB" dirty="0" smtClean="0"/>
              <a:t>Understanding / formulation</a:t>
            </a:r>
          </a:p>
          <a:p>
            <a:endParaRPr lang="en-GB" dirty="0" smtClean="0"/>
          </a:p>
          <a:p>
            <a:endParaRPr lang="en-GB" dirty="0" smtClean="0"/>
          </a:p>
          <a:p>
            <a:endParaRPr lang="en-GB" dirty="0"/>
          </a:p>
        </p:txBody>
      </p:sp>
    </p:spTree>
    <p:extLst>
      <p:ext uri="{BB962C8B-B14F-4D97-AF65-F5344CB8AC3E}">
        <p14:creationId xmlns:p14="http://schemas.microsoft.com/office/powerpoint/2010/main" val="37353034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owerpoint background 5.png"/>
          <p:cNvPicPr>
            <a:picLocks noChangeAspect="1"/>
          </p:cNvPicPr>
          <p:nvPr/>
        </p:nvPicPr>
        <p:blipFill>
          <a:blip r:embed="rId2"/>
          <a:stretch>
            <a:fillRect/>
          </a:stretch>
        </p:blipFill>
        <p:spPr>
          <a:xfrm>
            <a:off x="0" y="5774047"/>
            <a:ext cx="9144001" cy="1092200"/>
          </a:xfrm>
          <a:prstGeom prst="rect">
            <a:avLst/>
          </a:prstGeom>
        </p:spPr>
      </p:pic>
      <p:pic>
        <p:nvPicPr>
          <p:cNvPr id="7" name="Picture 6" descr="powerpoint partnership logo.png"/>
          <p:cNvPicPr>
            <a:picLocks noChangeAspect="1"/>
          </p:cNvPicPr>
          <p:nvPr/>
        </p:nvPicPr>
        <p:blipFill>
          <a:blip r:embed="rId3"/>
          <a:stretch>
            <a:fillRect/>
          </a:stretch>
        </p:blipFill>
        <p:spPr>
          <a:xfrm>
            <a:off x="6484097" y="229710"/>
            <a:ext cx="2397905" cy="256502"/>
          </a:xfrm>
          <a:prstGeom prst="rect">
            <a:avLst/>
          </a:prstGeom>
        </p:spPr>
      </p:pic>
      <p:sp>
        <p:nvSpPr>
          <p:cNvPr id="11" name="Rectangle 2"/>
          <p:cNvSpPr txBox="1">
            <a:spLocks noChangeArrowheads="1"/>
          </p:cNvSpPr>
          <p:nvPr/>
        </p:nvSpPr>
        <p:spPr bwMode="auto">
          <a:xfrm>
            <a:off x="395865" y="818390"/>
            <a:ext cx="8317293" cy="457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defTabSz="914400" fontAlgn="base">
              <a:spcBef>
                <a:spcPct val="0"/>
              </a:spcBef>
              <a:spcAft>
                <a:spcPct val="0"/>
              </a:spcAft>
              <a:defRPr/>
            </a:pPr>
            <a:endParaRPr lang="en-GB" sz="3600" b="1" kern="0" dirty="0">
              <a:solidFill>
                <a:srgbClr val="219CC7"/>
              </a:solidFill>
              <a:latin typeface="Arial"/>
              <a:cs typeface="Arial"/>
            </a:endParaRPr>
          </a:p>
        </p:txBody>
      </p:sp>
      <p:sp>
        <p:nvSpPr>
          <p:cNvPr id="12" name="Rectangle 3"/>
          <p:cNvSpPr txBox="1">
            <a:spLocks noChangeArrowheads="1"/>
          </p:cNvSpPr>
          <p:nvPr/>
        </p:nvSpPr>
        <p:spPr bwMode="auto">
          <a:xfrm>
            <a:off x="395865" y="818391"/>
            <a:ext cx="8486137" cy="213512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1143000" marR="0" lvl="2" indent="-228600" algn="l" defTabSz="457200" rtl="0" eaLnBrk="1" fontAlgn="auto" latinLnBrk="0" hangingPunct="1">
              <a:lnSpc>
                <a:spcPct val="100000"/>
              </a:lnSpc>
              <a:spcBef>
                <a:spcPct val="20000"/>
              </a:spcBef>
              <a:spcAft>
                <a:spcPts val="0"/>
              </a:spcAft>
              <a:buClrTx/>
              <a:buSzTx/>
              <a:buFont typeface="Arial"/>
              <a:buChar char="•"/>
              <a:tabLst/>
              <a:defRPr/>
            </a:pPr>
            <a:endParaRPr kumimoji="0" lang="en-GB" sz="2000" b="0" i="0" u="none" strike="noStrike" kern="1200" cap="none" spc="0" normalizeH="0" baseline="0" noProof="0" dirty="0">
              <a:ln>
                <a:noFill/>
              </a:ln>
              <a:solidFill>
                <a:schemeClr val="tx1"/>
              </a:solidFill>
              <a:effectLst/>
              <a:uLnTx/>
              <a:uFillTx/>
              <a:latin typeface="Arial"/>
              <a:ea typeface="+mn-ea"/>
              <a:cs typeface="Arial"/>
            </a:endParaRPr>
          </a:p>
        </p:txBody>
      </p:sp>
      <p:sp>
        <p:nvSpPr>
          <p:cNvPr id="4" name="Title 3"/>
          <p:cNvSpPr>
            <a:spLocks noGrp="1"/>
          </p:cNvSpPr>
          <p:nvPr>
            <p:ph type="title"/>
          </p:nvPr>
        </p:nvSpPr>
        <p:spPr/>
        <p:txBody>
          <a:bodyPr>
            <a:normAutofit/>
          </a:bodyPr>
          <a:lstStyle/>
          <a:p>
            <a:r>
              <a:rPr lang="en-GB" dirty="0" smtClean="0"/>
              <a:t>Referrals </a:t>
            </a:r>
            <a:endParaRPr lang="en-GB" dirty="0"/>
          </a:p>
        </p:txBody>
      </p:sp>
      <p:sp>
        <p:nvSpPr>
          <p:cNvPr id="2" name="Content Placeholder 1"/>
          <p:cNvSpPr>
            <a:spLocks noGrp="1"/>
          </p:cNvSpPr>
          <p:nvPr>
            <p:ph idx="1"/>
          </p:nvPr>
        </p:nvSpPr>
        <p:spPr/>
        <p:txBody>
          <a:bodyPr/>
          <a:lstStyle/>
          <a:p>
            <a:r>
              <a:rPr lang="en-GB" dirty="0" smtClean="0"/>
              <a:t>Consent </a:t>
            </a:r>
          </a:p>
          <a:p>
            <a:r>
              <a:rPr lang="en-GB" dirty="0" smtClean="0"/>
              <a:t>Correct contact details</a:t>
            </a:r>
          </a:p>
          <a:p>
            <a:r>
              <a:rPr lang="en-GB" dirty="0" smtClean="0"/>
              <a:t>History of risk to self and others</a:t>
            </a:r>
          </a:p>
          <a:p>
            <a:r>
              <a:rPr lang="en-GB" dirty="0" smtClean="0"/>
              <a:t>What does client want </a:t>
            </a:r>
          </a:p>
          <a:p>
            <a:r>
              <a:rPr lang="en-GB" dirty="0" smtClean="0"/>
              <a:t>Talking therapies – not counselling </a:t>
            </a:r>
          </a:p>
          <a:p>
            <a:r>
              <a:rPr lang="en-GB" dirty="0" smtClean="0"/>
              <a:t>Self refer if no risk </a:t>
            </a:r>
            <a:endParaRPr lang="en-GB" dirty="0"/>
          </a:p>
        </p:txBody>
      </p:sp>
    </p:spTree>
    <p:extLst>
      <p:ext uri="{BB962C8B-B14F-4D97-AF65-F5344CB8AC3E}">
        <p14:creationId xmlns:p14="http://schemas.microsoft.com/office/powerpoint/2010/main" val="832527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944562"/>
          </a:xfrm>
        </p:spPr>
        <p:txBody>
          <a:bodyPr/>
          <a:lstStyle/>
          <a:p>
            <a:r>
              <a:rPr lang="en-GB" dirty="0" smtClean="0"/>
              <a:t>Access to Mental Health Service</a:t>
            </a:r>
            <a:endParaRPr lang="en-GB" dirty="0"/>
          </a:p>
        </p:txBody>
      </p:sp>
      <p:sp>
        <p:nvSpPr>
          <p:cNvPr id="9" name="Rectangle 8"/>
          <p:cNvSpPr/>
          <p:nvPr/>
        </p:nvSpPr>
        <p:spPr>
          <a:xfrm>
            <a:off x="674914" y="1257300"/>
            <a:ext cx="2383972" cy="79465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Mild to Moderate Anxiety and Depression</a:t>
            </a:r>
            <a:endParaRPr lang="en-GB" dirty="0"/>
          </a:p>
        </p:txBody>
      </p:sp>
      <p:sp>
        <p:nvSpPr>
          <p:cNvPr id="13" name="Rectangle 12"/>
          <p:cNvSpPr/>
          <p:nvPr/>
        </p:nvSpPr>
        <p:spPr>
          <a:xfrm>
            <a:off x="5758543" y="1257300"/>
            <a:ext cx="2144486" cy="79465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MHAT</a:t>
            </a:r>
            <a:endParaRPr lang="en-GB" dirty="0"/>
          </a:p>
        </p:txBody>
      </p:sp>
      <p:sp>
        <p:nvSpPr>
          <p:cNvPr id="14" name="Rectangle 13"/>
          <p:cNvSpPr/>
          <p:nvPr/>
        </p:nvSpPr>
        <p:spPr>
          <a:xfrm>
            <a:off x="674914" y="2383971"/>
            <a:ext cx="2383972" cy="70757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Organic  Mental Health</a:t>
            </a:r>
            <a:endParaRPr lang="en-GB" dirty="0"/>
          </a:p>
        </p:txBody>
      </p:sp>
      <p:sp>
        <p:nvSpPr>
          <p:cNvPr id="15" name="Rectangle 14"/>
          <p:cNvSpPr/>
          <p:nvPr/>
        </p:nvSpPr>
        <p:spPr>
          <a:xfrm>
            <a:off x="5758543" y="2383971"/>
            <a:ext cx="2144486" cy="72934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Memory Services</a:t>
            </a:r>
            <a:endParaRPr lang="en-GB" dirty="0"/>
          </a:p>
        </p:txBody>
      </p:sp>
      <p:sp>
        <p:nvSpPr>
          <p:cNvPr id="16" name="Rectangle 15"/>
          <p:cNvSpPr/>
          <p:nvPr/>
        </p:nvSpPr>
        <p:spPr>
          <a:xfrm>
            <a:off x="674914" y="3352800"/>
            <a:ext cx="2383972" cy="74022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Concerns possible first episode Psychosis</a:t>
            </a:r>
            <a:endParaRPr lang="en-GB" dirty="0"/>
          </a:p>
        </p:txBody>
      </p:sp>
      <p:sp>
        <p:nvSpPr>
          <p:cNvPr id="17" name="Rectangle 16"/>
          <p:cNvSpPr/>
          <p:nvPr/>
        </p:nvSpPr>
        <p:spPr>
          <a:xfrm>
            <a:off x="5758543" y="3352800"/>
            <a:ext cx="2144486" cy="74022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Early Intervention Team</a:t>
            </a:r>
            <a:endParaRPr lang="en-GB" dirty="0"/>
          </a:p>
        </p:txBody>
      </p:sp>
      <p:sp>
        <p:nvSpPr>
          <p:cNvPr id="18" name="Rectangle 17"/>
          <p:cNvSpPr/>
          <p:nvPr/>
        </p:nvSpPr>
        <p:spPr>
          <a:xfrm>
            <a:off x="674914" y="4397829"/>
            <a:ext cx="2383972" cy="72934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Urgent and ALL other mental health needs</a:t>
            </a:r>
            <a:endParaRPr lang="en-GB" dirty="0"/>
          </a:p>
        </p:txBody>
      </p:sp>
      <p:sp>
        <p:nvSpPr>
          <p:cNvPr id="19" name="Rectangle 18"/>
          <p:cNvSpPr/>
          <p:nvPr/>
        </p:nvSpPr>
        <p:spPr>
          <a:xfrm>
            <a:off x="5758543" y="4397829"/>
            <a:ext cx="2144486" cy="72934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SPA</a:t>
            </a:r>
            <a:endParaRPr lang="en-GB" dirty="0"/>
          </a:p>
        </p:txBody>
      </p:sp>
      <p:sp>
        <p:nvSpPr>
          <p:cNvPr id="20" name="Rectangle 19"/>
          <p:cNvSpPr/>
          <p:nvPr/>
        </p:nvSpPr>
        <p:spPr>
          <a:xfrm>
            <a:off x="674914" y="5344886"/>
            <a:ext cx="2383972" cy="47897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Urgent out of SPA hours</a:t>
            </a:r>
            <a:endParaRPr lang="en-GB" dirty="0"/>
          </a:p>
        </p:txBody>
      </p:sp>
      <p:sp>
        <p:nvSpPr>
          <p:cNvPr id="21" name="Rectangle 20"/>
          <p:cNvSpPr/>
          <p:nvPr/>
        </p:nvSpPr>
        <p:spPr>
          <a:xfrm>
            <a:off x="5758543" y="5344886"/>
            <a:ext cx="2144486" cy="47897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IHBTT</a:t>
            </a:r>
            <a:endParaRPr lang="en-GB" dirty="0"/>
          </a:p>
        </p:txBody>
      </p:sp>
      <p:sp>
        <p:nvSpPr>
          <p:cNvPr id="22" name="Rectangle 21"/>
          <p:cNvSpPr/>
          <p:nvPr/>
        </p:nvSpPr>
        <p:spPr>
          <a:xfrm>
            <a:off x="1262743" y="6117771"/>
            <a:ext cx="6509657" cy="51162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Services work together to meet people’s need so will redirect </a:t>
            </a:r>
          </a:p>
          <a:p>
            <a:pPr algn="ctr"/>
            <a:r>
              <a:rPr lang="en-GB" dirty="0" smtClean="0"/>
              <a:t> If not sure please ring and ask</a:t>
            </a:r>
            <a:endParaRPr lang="en-GB" dirty="0"/>
          </a:p>
        </p:txBody>
      </p:sp>
      <p:sp>
        <p:nvSpPr>
          <p:cNvPr id="24" name="Notched Right Arrow 23"/>
          <p:cNvSpPr/>
          <p:nvPr/>
        </p:nvSpPr>
        <p:spPr>
          <a:xfrm>
            <a:off x="3799115" y="1404256"/>
            <a:ext cx="978408" cy="484632"/>
          </a:xfrm>
          <a:prstGeom prst="notch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5" name="Notched Right Arrow 24"/>
          <p:cNvSpPr/>
          <p:nvPr/>
        </p:nvSpPr>
        <p:spPr>
          <a:xfrm>
            <a:off x="3799115" y="2511770"/>
            <a:ext cx="978408" cy="484632"/>
          </a:xfrm>
          <a:prstGeom prst="notch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6" name="Notched Right Arrow 25"/>
          <p:cNvSpPr/>
          <p:nvPr/>
        </p:nvSpPr>
        <p:spPr>
          <a:xfrm>
            <a:off x="3799767" y="3502370"/>
            <a:ext cx="978408" cy="484632"/>
          </a:xfrm>
          <a:prstGeom prst="notch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7" name="Notched Right Arrow 26"/>
          <p:cNvSpPr/>
          <p:nvPr/>
        </p:nvSpPr>
        <p:spPr>
          <a:xfrm>
            <a:off x="3799767" y="4492970"/>
            <a:ext cx="978408" cy="484632"/>
          </a:xfrm>
          <a:prstGeom prst="notch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8" name="Notched Right Arrow 27"/>
          <p:cNvSpPr/>
          <p:nvPr/>
        </p:nvSpPr>
        <p:spPr>
          <a:xfrm>
            <a:off x="3854196" y="5339226"/>
            <a:ext cx="978408" cy="484632"/>
          </a:xfrm>
          <a:prstGeom prst="notch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owerpoint background 5.png"/>
          <p:cNvPicPr>
            <a:picLocks noChangeAspect="1"/>
          </p:cNvPicPr>
          <p:nvPr/>
        </p:nvPicPr>
        <p:blipFill>
          <a:blip r:embed="rId2"/>
          <a:stretch>
            <a:fillRect/>
          </a:stretch>
        </p:blipFill>
        <p:spPr>
          <a:xfrm>
            <a:off x="0" y="5774047"/>
            <a:ext cx="9144001" cy="1092200"/>
          </a:xfrm>
          <a:prstGeom prst="rect">
            <a:avLst/>
          </a:prstGeom>
        </p:spPr>
      </p:pic>
      <p:pic>
        <p:nvPicPr>
          <p:cNvPr id="7" name="Picture 6" descr="powerpoint partnership logo.png"/>
          <p:cNvPicPr>
            <a:picLocks noChangeAspect="1"/>
          </p:cNvPicPr>
          <p:nvPr/>
        </p:nvPicPr>
        <p:blipFill>
          <a:blip r:embed="rId3"/>
          <a:stretch>
            <a:fillRect/>
          </a:stretch>
        </p:blipFill>
        <p:spPr>
          <a:xfrm>
            <a:off x="6484097" y="229710"/>
            <a:ext cx="2397905" cy="256502"/>
          </a:xfrm>
          <a:prstGeom prst="rect">
            <a:avLst/>
          </a:prstGeom>
        </p:spPr>
      </p:pic>
      <p:sp>
        <p:nvSpPr>
          <p:cNvPr id="11" name="Rectangle 2"/>
          <p:cNvSpPr txBox="1">
            <a:spLocks noChangeArrowheads="1"/>
          </p:cNvSpPr>
          <p:nvPr/>
        </p:nvSpPr>
        <p:spPr bwMode="auto">
          <a:xfrm>
            <a:off x="395865" y="818390"/>
            <a:ext cx="8317293" cy="457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defTabSz="914400" fontAlgn="base">
              <a:spcBef>
                <a:spcPct val="0"/>
              </a:spcBef>
              <a:spcAft>
                <a:spcPct val="0"/>
              </a:spcAft>
              <a:defRPr/>
            </a:pPr>
            <a:endParaRPr lang="en-GB" sz="3600" b="1" kern="0" dirty="0">
              <a:solidFill>
                <a:srgbClr val="219CC7"/>
              </a:solidFill>
              <a:latin typeface="Arial"/>
              <a:cs typeface="Arial"/>
            </a:endParaRPr>
          </a:p>
        </p:txBody>
      </p:sp>
      <p:sp>
        <p:nvSpPr>
          <p:cNvPr id="12" name="Rectangle 3"/>
          <p:cNvSpPr txBox="1">
            <a:spLocks noChangeArrowheads="1"/>
          </p:cNvSpPr>
          <p:nvPr/>
        </p:nvSpPr>
        <p:spPr bwMode="auto">
          <a:xfrm>
            <a:off x="395865" y="818391"/>
            <a:ext cx="8486137" cy="213512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1143000" marR="0" lvl="2" indent="-228600" algn="l" defTabSz="457200" rtl="0" eaLnBrk="1" fontAlgn="auto" latinLnBrk="0" hangingPunct="1">
              <a:lnSpc>
                <a:spcPct val="100000"/>
              </a:lnSpc>
              <a:spcBef>
                <a:spcPct val="20000"/>
              </a:spcBef>
              <a:spcAft>
                <a:spcPts val="0"/>
              </a:spcAft>
              <a:buClrTx/>
              <a:buSzTx/>
              <a:buFont typeface="Arial"/>
              <a:buChar char="•"/>
              <a:tabLst/>
              <a:defRPr/>
            </a:pPr>
            <a:endParaRPr kumimoji="0" lang="en-GB" sz="2000" b="0" i="0" u="none" strike="noStrike" kern="1200" cap="none" spc="0" normalizeH="0" baseline="0" noProof="0" dirty="0">
              <a:ln>
                <a:noFill/>
              </a:ln>
              <a:solidFill>
                <a:schemeClr val="tx1"/>
              </a:solidFill>
              <a:effectLst/>
              <a:uLnTx/>
              <a:uFillTx/>
              <a:latin typeface="Arial"/>
              <a:ea typeface="+mn-ea"/>
              <a:cs typeface="Arial"/>
            </a:endParaRPr>
          </a:p>
        </p:txBody>
      </p:sp>
      <p:sp>
        <p:nvSpPr>
          <p:cNvPr id="4" name="Title 3"/>
          <p:cNvSpPr>
            <a:spLocks noGrp="1"/>
          </p:cNvSpPr>
          <p:nvPr>
            <p:ph type="title"/>
          </p:nvPr>
        </p:nvSpPr>
        <p:spPr/>
        <p:txBody>
          <a:bodyPr>
            <a:normAutofit/>
          </a:bodyPr>
          <a:lstStyle/>
          <a:p>
            <a:r>
              <a:rPr lang="en-GB" dirty="0" smtClean="0"/>
              <a:t>Top Tips </a:t>
            </a:r>
            <a:endParaRPr lang="en-GB" dirty="0"/>
          </a:p>
        </p:txBody>
      </p:sp>
      <p:sp>
        <p:nvSpPr>
          <p:cNvPr id="2" name="Content Placeholder 1"/>
          <p:cNvSpPr>
            <a:spLocks noGrp="1"/>
          </p:cNvSpPr>
          <p:nvPr>
            <p:ph idx="1"/>
          </p:nvPr>
        </p:nvSpPr>
        <p:spPr/>
        <p:txBody>
          <a:bodyPr/>
          <a:lstStyle/>
          <a:p>
            <a:r>
              <a:rPr lang="en-GB" dirty="0" smtClean="0"/>
              <a:t>Watchful waiting </a:t>
            </a:r>
          </a:p>
          <a:p>
            <a:r>
              <a:rPr lang="en-GB" dirty="0" smtClean="0"/>
              <a:t>PHQ9 &amp; GAD7 – useful tools to monitor </a:t>
            </a:r>
          </a:p>
          <a:p>
            <a:r>
              <a:rPr lang="en-GB" dirty="0" smtClean="0"/>
              <a:t>Ask what they want ??</a:t>
            </a:r>
          </a:p>
          <a:p>
            <a:r>
              <a:rPr lang="en-GB" dirty="0" smtClean="0"/>
              <a:t>Exercise </a:t>
            </a:r>
          </a:p>
          <a:p>
            <a:r>
              <a:rPr lang="en-GB" dirty="0" smtClean="0"/>
              <a:t>Information / Education  – panic </a:t>
            </a:r>
          </a:p>
          <a:p>
            <a:r>
              <a:rPr lang="en-GB" dirty="0" smtClean="0"/>
              <a:t>Self Help Book </a:t>
            </a:r>
          </a:p>
          <a:p>
            <a:r>
              <a:rPr lang="en-GB" dirty="0" err="1" smtClean="0"/>
              <a:t>cCBT</a:t>
            </a:r>
            <a:endParaRPr lang="en-GB" dirty="0"/>
          </a:p>
        </p:txBody>
      </p:sp>
    </p:spTree>
    <p:extLst>
      <p:ext uri="{BB962C8B-B14F-4D97-AF65-F5344CB8AC3E}">
        <p14:creationId xmlns:p14="http://schemas.microsoft.com/office/powerpoint/2010/main" val="26084300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owerpoint background 5.png"/>
          <p:cNvPicPr>
            <a:picLocks noChangeAspect="1"/>
          </p:cNvPicPr>
          <p:nvPr/>
        </p:nvPicPr>
        <p:blipFill>
          <a:blip r:embed="rId2"/>
          <a:stretch>
            <a:fillRect/>
          </a:stretch>
        </p:blipFill>
        <p:spPr>
          <a:xfrm>
            <a:off x="0" y="5774047"/>
            <a:ext cx="9144001" cy="1092200"/>
          </a:xfrm>
          <a:prstGeom prst="rect">
            <a:avLst/>
          </a:prstGeom>
        </p:spPr>
      </p:pic>
      <p:pic>
        <p:nvPicPr>
          <p:cNvPr id="7" name="Picture 6" descr="powerpoint partnership logo.png"/>
          <p:cNvPicPr>
            <a:picLocks noChangeAspect="1"/>
          </p:cNvPicPr>
          <p:nvPr/>
        </p:nvPicPr>
        <p:blipFill>
          <a:blip r:embed="rId3"/>
          <a:stretch>
            <a:fillRect/>
          </a:stretch>
        </p:blipFill>
        <p:spPr>
          <a:xfrm>
            <a:off x="6484097" y="229710"/>
            <a:ext cx="2397905" cy="256502"/>
          </a:xfrm>
          <a:prstGeom prst="rect">
            <a:avLst/>
          </a:prstGeom>
        </p:spPr>
      </p:pic>
      <p:sp>
        <p:nvSpPr>
          <p:cNvPr id="11" name="Rectangle 2"/>
          <p:cNvSpPr txBox="1">
            <a:spLocks noChangeArrowheads="1"/>
          </p:cNvSpPr>
          <p:nvPr/>
        </p:nvSpPr>
        <p:spPr bwMode="auto">
          <a:xfrm>
            <a:off x="395865" y="818390"/>
            <a:ext cx="8317293" cy="457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defTabSz="914400" fontAlgn="base">
              <a:spcBef>
                <a:spcPct val="0"/>
              </a:spcBef>
              <a:spcAft>
                <a:spcPct val="0"/>
              </a:spcAft>
              <a:defRPr/>
            </a:pPr>
            <a:endParaRPr lang="en-GB" sz="3600" b="1" kern="0" dirty="0">
              <a:solidFill>
                <a:srgbClr val="219CC7"/>
              </a:solidFill>
              <a:latin typeface="Arial"/>
              <a:cs typeface="Arial"/>
            </a:endParaRPr>
          </a:p>
        </p:txBody>
      </p:sp>
      <p:sp>
        <p:nvSpPr>
          <p:cNvPr id="12" name="Rectangle 3"/>
          <p:cNvSpPr txBox="1">
            <a:spLocks noChangeArrowheads="1"/>
          </p:cNvSpPr>
          <p:nvPr/>
        </p:nvSpPr>
        <p:spPr bwMode="auto">
          <a:xfrm>
            <a:off x="395865" y="818391"/>
            <a:ext cx="8486137" cy="213512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1143000" marR="0" lvl="2" indent="-228600" algn="l" defTabSz="457200" rtl="0" eaLnBrk="1" fontAlgn="auto" latinLnBrk="0" hangingPunct="1">
              <a:lnSpc>
                <a:spcPct val="100000"/>
              </a:lnSpc>
              <a:spcBef>
                <a:spcPct val="20000"/>
              </a:spcBef>
              <a:spcAft>
                <a:spcPts val="0"/>
              </a:spcAft>
              <a:buClrTx/>
              <a:buSzTx/>
              <a:buFont typeface="Arial"/>
              <a:buChar char="•"/>
              <a:tabLst/>
              <a:defRPr/>
            </a:pPr>
            <a:endParaRPr kumimoji="0" lang="en-GB" sz="2000" b="0" i="0" u="none" strike="noStrike" kern="1200" cap="none" spc="0" normalizeH="0" baseline="0" noProof="0" dirty="0">
              <a:ln>
                <a:noFill/>
              </a:ln>
              <a:solidFill>
                <a:schemeClr val="tx1"/>
              </a:solidFill>
              <a:effectLst/>
              <a:uLnTx/>
              <a:uFillTx/>
              <a:latin typeface="Arial"/>
              <a:ea typeface="+mn-ea"/>
              <a:cs typeface="Arial"/>
            </a:endParaRPr>
          </a:p>
        </p:txBody>
      </p:sp>
      <p:sp>
        <p:nvSpPr>
          <p:cNvPr id="4" name="Title 3"/>
          <p:cNvSpPr>
            <a:spLocks noGrp="1"/>
          </p:cNvSpPr>
          <p:nvPr>
            <p:ph type="title"/>
          </p:nvPr>
        </p:nvSpPr>
        <p:spPr/>
        <p:txBody>
          <a:bodyPr>
            <a:normAutofit/>
          </a:bodyPr>
          <a:lstStyle/>
          <a:p>
            <a:r>
              <a:rPr lang="en-GB" dirty="0" smtClean="0"/>
              <a:t>Top Tips </a:t>
            </a:r>
            <a:endParaRPr lang="en-GB" dirty="0"/>
          </a:p>
        </p:txBody>
      </p:sp>
      <p:sp>
        <p:nvSpPr>
          <p:cNvPr id="2" name="Content Placeholder 1"/>
          <p:cNvSpPr>
            <a:spLocks noGrp="1"/>
          </p:cNvSpPr>
          <p:nvPr>
            <p:ph idx="1"/>
          </p:nvPr>
        </p:nvSpPr>
        <p:spPr/>
        <p:txBody>
          <a:bodyPr/>
          <a:lstStyle/>
          <a:p>
            <a:r>
              <a:rPr lang="en-GB" dirty="0" smtClean="0"/>
              <a:t>Stress Pac</a:t>
            </a:r>
          </a:p>
          <a:p>
            <a:r>
              <a:rPr lang="en-GB" dirty="0" smtClean="0"/>
              <a:t>Workshops</a:t>
            </a:r>
          </a:p>
          <a:p>
            <a:r>
              <a:rPr lang="en-GB" dirty="0" smtClean="0"/>
              <a:t>Refer for advice – list in packs </a:t>
            </a:r>
          </a:p>
          <a:p>
            <a:r>
              <a:rPr lang="en-GB" dirty="0" smtClean="0"/>
              <a:t>Look at pros and cons of problems </a:t>
            </a:r>
          </a:p>
          <a:p>
            <a:r>
              <a:rPr lang="en-GB" dirty="0" smtClean="0"/>
              <a:t>Relaxation techniques </a:t>
            </a:r>
          </a:p>
          <a:p>
            <a:r>
              <a:rPr lang="en-GB" dirty="0" smtClean="0"/>
              <a:t>As soon as people have problems</a:t>
            </a:r>
          </a:p>
          <a:p>
            <a:pPr marL="0" indent="0">
              <a:buNone/>
            </a:pPr>
            <a:endParaRPr lang="en-GB" dirty="0" smtClean="0"/>
          </a:p>
          <a:p>
            <a:endParaRPr lang="en-GB" dirty="0"/>
          </a:p>
        </p:txBody>
      </p:sp>
    </p:spTree>
    <p:extLst>
      <p:ext uri="{BB962C8B-B14F-4D97-AF65-F5344CB8AC3E}">
        <p14:creationId xmlns:p14="http://schemas.microsoft.com/office/powerpoint/2010/main" val="17773593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owerpoint background 5.png"/>
          <p:cNvPicPr>
            <a:picLocks noChangeAspect="1"/>
          </p:cNvPicPr>
          <p:nvPr/>
        </p:nvPicPr>
        <p:blipFill>
          <a:blip r:embed="rId2"/>
          <a:stretch>
            <a:fillRect/>
          </a:stretch>
        </p:blipFill>
        <p:spPr>
          <a:xfrm>
            <a:off x="0" y="5774047"/>
            <a:ext cx="9144001" cy="1092200"/>
          </a:xfrm>
          <a:prstGeom prst="rect">
            <a:avLst/>
          </a:prstGeom>
        </p:spPr>
      </p:pic>
      <p:pic>
        <p:nvPicPr>
          <p:cNvPr id="7" name="Picture 6" descr="powerpoint partnership logo.png"/>
          <p:cNvPicPr>
            <a:picLocks noChangeAspect="1"/>
          </p:cNvPicPr>
          <p:nvPr/>
        </p:nvPicPr>
        <p:blipFill>
          <a:blip r:embed="rId3"/>
          <a:stretch>
            <a:fillRect/>
          </a:stretch>
        </p:blipFill>
        <p:spPr>
          <a:xfrm>
            <a:off x="6484097" y="229710"/>
            <a:ext cx="2397905" cy="256502"/>
          </a:xfrm>
          <a:prstGeom prst="rect">
            <a:avLst/>
          </a:prstGeom>
        </p:spPr>
      </p:pic>
      <p:sp>
        <p:nvSpPr>
          <p:cNvPr id="11" name="Rectangle 2"/>
          <p:cNvSpPr txBox="1">
            <a:spLocks noChangeArrowheads="1"/>
          </p:cNvSpPr>
          <p:nvPr/>
        </p:nvSpPr>
        <p:spPr bwMode="auto">
          <a:xfrm>
            <a:off x="395865" y="818390"/>
            <a:ext cx="8317293" cy="457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defTabSz="914400" fontAlgn="base">
              <a:spcBef>
                <a:spcPct val="0"/>
              </a:spcBef>
              <a:spcAft>
                <a:spcPct val="0"/>
              </a:spcAft>
              <a:defRPr/>
            </a:pPr>
            <a:endParaRPr lang="en-GB" sz="3600" b="1" kern="0" dirty="0">
              <a:solidFill>
                <a:srgbClr val="219CC7"/>
              </a:solidFill>
              <a:latin typeface="Arial"/>
              <a:cs typeface="Arial"/>
            </a:endParaRPr>
          </a:p>
        </p:txBody>
      </p:sp>
      <p:sp>
        <p:nvSpPr>
          <p:cNvPr id="12" name="Rectangle 3"/>
          <p:cNvSpPr txBox="1">
            <a:spLocks noChangeArrowheads="1"/>
          </p:cNvSpPr>
          <p:nvPr/>
        </p:nvSpPr>
        <p:spPr bwMode="auto">
          <a:xfrm>
            <a:off x="395865" y="818391"/>
            <a:ext cx="8486137" cy="213512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1143000" marR="0" lvl="2" indent="-228600" algn="l" defTabSz="457200" rtl="0" eaLnBrk="1" fontAlgn="auto" latinLnBrk="0" hangingPunct="1">
              <a:lnSpc>
                <a:spcPct val="100000"/>
              </a:lnSpc>
              <a:spcBef>
                <a:spcPct val="20000"/>
              </a:spcBef>
              <a:spcAft>
                <a:spcPts val="0"/>
              </a:spcAft>
              <a:buClrTx/>
              <a:buSzTx/>
              <a:buFont typeface="Arial"/>
              <a:buChar char="•"/>
              <a:tabLst/>
              <a:defRPr/>
            </a:pPr>
            <a:endParaRPr kumimoji="0" lang="en-GB" sz="2000" b="0" i="0" u="none" strike="noStrike" kern="1200" cap="none" spc="0" normalizeH="0" baseline="0" noProof="0" dirty="0">
              <a:ln>
                <a:noFill/>
              </a:ln>
              <a:solidFill>
                <a:schemeClr val="tx1"/>
              </a:solidFill>
              <a:effectLst/>
              <a:uLnTx/>
              <a:uFillTx/>
              <a:latin typeface="Arial"/>
              <a:ea typeface="+mn-ea"/>
              <a:cs typeface="Arial"/>
            </a:endParaRPr>
          </a:p>
        </p:txBody>
      </p:sp>
      <p:sp>
        <p:nvSpPr>
          <p:cNvPr id="4" name="Title 3"/>
          <p:cNvSpPr>
            <a:spLocks noGrp="1"/>
          </p:cNvSpPr>
          <p:nvPr>
            <p:ph type="title"/>
          </p:nvPr>
        </p:nvSpPr>
        <p:spPr/>
        <p:txBody>
          <a:bodyPr>
            <a:normAutofit/>
          </a:bodyPr>
          <a:lstStyle/>
          <a:p>
            <a:r>
              <a:rPr lang="en-GB" dirty="0" smtClean="0"/>
              <a:t>Top Tips </a:t>
            </a:r>
            <a:endParaRPr lang="en-GB" dirty="0"/>
          </a:p>
        </p:txBody>
      </p:sp>
      <p:sp>
        <p:nvSpPr>
          <p:cNvPr id="2" name="Content Placeholder 1"/>
          <p:cNvSpPr>
            <a:spLocks noGrp="1"/>
          </p:cNvSpPr>
          <p:nvPr>
            <p:ph idx="1"/>
          </p:nvPr>
        </p:nvSpPr>
        <p:spPr/>
        <p:txBody>
          <a:bodyPr/>
          <a:lstStyle/>
          <a:p>
            <a:r>
              <a:rPr lang="en-GB" dirty="0" smtClean="0"/>
              <a:t>Reduce fears re Groups </a:t>
            </a:r>
          </a:p>
          <a:p>
            <a:r>
              <a:rPr lang="en-GB" dirty="0" smtClean="0"/>
              <a:t>Discuss motivation / right time </a:t>
            </a:r>
          </a:p>
          <a:p>
            <a:r>
              <a:rPr lang="en-GB" dirty="0" smtClean="0"/>
              <a:t>Challenge people who have not attended </a:t>
            </a:r>
          </a:p>
          <a:p>
            <a:r>
              <a:rPr lang="en-GB" dirty="0" smtClean="0"/>
              <a:t>Encourage to use techniques learnt in therapy</a:t>
            </a:r>
          </a:p>
          <a:p>
            <a:r>
              <a:rPr lang="en-GB" dirty="0" smtClean="0"/>
              <a:t>Ring and ask if not sure </a:t>
            </a:r>
          </a:p>
          <a:p>
            <a:endParaRPr lang="en-GB" dirty="0"/>
          </a:p>
        </p:txBody>
      </p:sp>
    </p:spTree>
    <p:extLst>
      <p:ext uri="{BB962C8B-B14F-4D97-AF65-F5344CB8AC3E}">
        <p14:creationId xmlns:p14="http://schemas.microsoft.com/office/powerpoint/2010/main" val="567781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owerpoint background 5.png"/>
          <p:cNvPicPr>
            <a:picLocks noChangeAspect="1"/>
          </p:cNvPicPr>
          <p:nvPr/>
        </p:nvPicPr>
        <p:blipFill>
          <a:blip r:embed="rId2"/>
          <a:stretch>
            <a:fillRect/>
          </a:stretch>
        </p:blipFill>
        <p:spPr>
          <a:xfrm>
            <a:off x="0" y="5774047"/>
            <a:ext cx="9144001" cy="1092200"/>
          </a:xfrm>
          <a:prstGeom prst="rect">
            <a:avLst/>
          </a:prstGeom>
        </p:spPr>
      </p:pic>
      <p:pic>
        <p:nvPicPr>
          <p:cNvPr id="7" name="Picture 6" descr="powerpoint partnership logo.png"/>
          <p:cNvPicPr>
            <a:picLocks noChangeAspect="1"/>
          </p:cNvPicPr>
          <p:nvPr/>
        </p:nvPicPr>
        <p:blipFill>
          <a:blip r:embed="rId3"/>
          <a:stretch>
            <a:fillRect/>
          </a:stretch>
        </p:blipFill>
        <p:spPr>
          <a:xfrm>
            <a:off x="6484097" y="229710"/>
            <a:ext cx="2397905" cy="256502"/>
          </a:xfrm>
          <a:prstGeom prst="rect">
            <a:avLst/>
          </a:prstGeom>
        </p:spPr>
      </p:pic>
      <p:sp>
        <p:nvSpPr>
          <p:cNvPr id="11" name="Rectangle 2"/>
          <p:cNvSpPr txBox="1">
            <a:spLocks noChangeArrowheads="1"/>
          </p:cNvSpPr>
          <p:nvPr/>
        </p:nvSpPr>
        <p:spPr bwMode="auto">
          <a:xfrm>
            <a:off x="395865" y="818390"/>
            <a:ext cx="8317293" cy="457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defTabSz="914400" fontAlgn="base">
              <a:spcBef>
                <a:spcPct val="0"/>
              </a:spcBef>
              <a:spcAft>
                <a:spcPct val="0"/>
              </a:spcAft>
              <a:defRPr/>
            </a:pPr>
            <a:endParaRPr lang="en-GB" sz="3600" b="1" kern="0" dirty="0">
              <a:solidFill>
                <a:srgbClr val="219CC7"/>
              </a:solidFill>
              <a:latin typeface="Arial"/>
              <a:cs typeface="Arial"/>
            </a:endParaRPr>
          </a:p>
        </p:txBody>
      </p:sp>
      <p:sp>
        <p:nvSpPr>
          <p:cNvPr id="12" name="Rectangle 3"/>
          <p:cNvSpPr txBox="1">
            <a:spLocks noChangeArrowheads="1"/>
          </p:cNvSpPr>
          <p:nvPr/>
        </p:nvSpPr>
        <p:spPr bwMode="auto">
          <a:xfrm>
            <a:off x="395865" y="818391"/>
            <a:ext cx="8486137" cy="213512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1143000" marR="0" lvl="2" indent="-228600" algn="l" defTabSz="457200" rtl="0" eaLnBrk="1" fontAlgn="auto" latinLnBrk="0" hangingPunct="1">
              <a:lnSpc>
                <a:spcPct val="100000"/>
              </a:lnSpc>
              <a:spcBef>
                <a:spcPct val="20000"/>
              </a:spcBef>
              <a:spcAft>
                <a:spcPts val="0"/>
              </a:spcAft>
              <a:buClrTx/>
              <a:buSzTx/>
              <a:buFont typeface="Arial"/>
              <a:buChar char="•"/>
              <a:tabLst/>
              <a:defRPr/>
            </a:pPr>
            <a:endParaRPr kumimoji="0" lang="en-GB" sz="2000" b="0" i="0" u="none" strike="noStrike" kern="1200" cap="none" spc="0" normalizeH="0" baseline="0" noProof="0" dirty="0">
              <a:ln>
                <a:noFill/>
              </a:ln>
              <a:solidFill>
                <a:schemeClr val="tx1"/>
              </a:solidFill>
              <a:effectLst/>
              <a:uLnTx/>
              <a:uFillTx/>
              <a:latin typeface="Arial"/>
              <a:ea typeface="+mn-ea"/>
              <a:cs typeface="Arial"/>
            </a:endParaRPr>
          </a:p>
        </p:txBody>
      </p:sp>
      <p:sp>
        <p:nvSpPr>
          <p:cNvPr id="4" name="Title 3"/>
          <p:cNvSpPr>
            <a:spLocks noGrp="1"/>
          </p:cNvSpPr>
          <p:nvPr>
            <p:ph type="title"/>
          </p:nvPr>
        </p:nvSpPr>
        <p:spPr/>
        <p:txBody>
          <a:bodyPr>
            <a:normAutofit/>
          </a:bodyPr>
          <a:lstStyle/>
          <a:p>
            <a:r>
              <a:rPr lang="en-GB" dirty="0" smtClean="0"/>
              <a:t>Last Bits  </a:t>
            </a:r>
            <a:endParaRPr lang="en-GB" dirty="0"/>
          </a:p>
        </p:txBody>
      </p:sp>
      <p:sp>
        <p:nvSpPr>
          <p:cNvPr id="2" name="Content Placeholder 1"/>
          <p:cNvSpPr>
            <a:spLocks noGrp="1"/>
          </p:cNvSpPr>
          <p:nvPr>
            <p:ph idx="1"/>
          </p:nvPr>
        </p:nvSpPr>
        <p:spPr/>
        <p:txBody>
          <a:bodyPr/>
          <a:lstStyle/>
          <a:p>
            <a:r>
              <a:rPr lang="en-GB" dirty="0" smtClean="0"/>
              <a:t>Rooms </a:t>
            </a:r>
          </a:p>
          <a:p>
            <a:r>
              <a:rPr lang="en-GB" dirty="0" smtClean="0"/>
              <a:t>Packs  </a:t>
            </a:r>
          </a:p>
          <a:p>
            <a:r>
              <a:rPr lang="en-GB" dirty="0" smtClean="0"/>
              <a:t>Please ask client if want to be referred</a:t>
            </a:r>
          </a:p>
          <a:p>
            <a:r>
              <a:rPr lang="en-GB" dirty="0" smtClean="0"/>
              <a:t>Travelling to appointments</a:t>
            </a:r>
          </a:p>
          <a:p>
            <a:r>
              <a:rPr lang="en-GB" dirty="0" smtClean="0"/>
              <a:t>Waiting times / clients choice</a:t>
            </a:r>
            <a:endParaRPr lang="en-GB" dirty="0"/>
          </a:p>
        </p:txBody>
      </p:sp>
    </p:spTree>
    <p:extLst>
      <p:ext uri="{BB962C8B-B14F-4D97-AF65-F5344CB8AC3E}">
        <p14:creationId xmlns:p14="http://schemas.microsoft.com/office/powerpoint/2010/main" val="15226565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owerpoint background 5.png"/>
          <p:cNvPicPr>
            <a:picLocks noChangeAspect="1"/>
          </p:cNvPicPr>
          <p:nvPr/>
        </p:nvPicPr>
        <p:blipFill>
          <a:blip r:embed="rId2"/>
          <a:stretch>
            <a:fillRect/>
          </a:stretch>
        </p:blipFill>
        <p:spPr>
          <a:xfrm>
            <a:off x="0" y="5774047"/>
            <a:ext cx="9144001" cy="1092200"/>
          </a:xfrm>
          <a:prstGeom prst="rect">
            <a:avLst/>
          </a:prstGeom>
        </p:spPr>
      </p:pic>
      <p:pic>
        <p:nvPicPr>
          <p:cNvPr id="7" name="Picture 6" descr="powerpoint partnership logo.png"/>
          <p:cNvPicPr>
            <a:picLocks noChangeAspect="1"/>
          </p:cNvPicPr>
          <p:nvPr/>
        </p:nvPicPr>
        <p:blipFill>
          <a:blip r:embed="rId3"/>
          <a:stretch>
            <a:fillRect/>
          </a:stretch>
        </p:blipFill>
        <p:spPr>
          <a:xfrm>
            <a:off x="6484097" y="229710"/>
            <a:ext cx="2397905" cy="256502"/>
          </a:xfrm>
          <a:prstGeom prst="rect">
            <a:avLst/>
          </a:prstGeom>
        </p:spPr>
      </p:pic>
      <p:sp>
        <p:nvSpPr>
          <p:cNvPr id="11" name="Rectangle 2"/>
          <p:cNvSpPr txBox="1">
            <a:spLocks noChangeArrowheads="1"/>
          </p:cNvSpPr>
          <p:nvPr/>
        </p:nvSpPr>
        <p:spPr bwMode="auto">
          <a:xfrm>
            <a:off x="395865" y="818390"/>
            <a:ext cx="8317293" cy="457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defTabSz="914400" fontAlgn="base">
              <a:spcBef>
                <a:spcPct val="0"/>
              </a:spcBef>
              <a:spcAft>
                <a:spcPct val="0"/>
              </a:spcAft>
              <a:defRPr/>
            </a:pPr>
            <a:endParaRPr lang="en-GB" sz="3600" b="1" kern="0" dirty="0">
              <a:solidFill>
                <a:srgbClr val="219CC7"/>
              </a:solidFill>
              <a:latin typeface="Arial"/>
              <a:cs typeface="Arial"/>
            </a:endParaRPr>
          </a:p>
        </p:txBody>
      </p:sp>
      <p:sp>
        <p:nvSpPr>
          <p:cNvPr id="12" name="Rectangle 3"/>
          <p:cNvSpPr txBox="1">
            <a:spLocks noChangeArrowheads="1"/>
          </p:cNvSpPr>
          <p:nvPr/>
        </p:nvSpPr>
        <p:spPr bwMode="auto">
          <a:xfrm>
            <a:off x="395865" y="818391"/>
            <a:ext cx="8486137" cy="213512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1143000" marR="0" lvl="2" indent="-228600" algn="l" defTabSz="457200" rtl="0" eaLnBrk="1" fontAlgn="auto" latinLnBrk="0" hangingPunct="1">
              <a:lnSpc>
                <a:spcPct val="100000"/>
              </a:lnSpc>
              <a:spcBef>
                <a:spcPct val="20000"/>
              </a:spcBef>
              <a:spcAft>
                <a:spcPts val="0"/>
              </a:spcAft>
              <a:buClrTx/>
              <a:buSzTx/>
              <a:buFont typeface="Arial"/>
              <a:buChar char="•"/>
              <a:tabLst/>
              <a:defRPr/>
            </a:pPr>
            <a:endParaRPr kumimoji="0" lang="en-GB" sz="2000" b="0" i="0" u="none" strike="noStrike" kern="1200" cap="none" spc="0" normalizeH="0" baseline="0" noProof="0" dirty="0">
              <a:ln>
                <a:noFill/>
              </a:ln>
              <a:solidFill>
                <a:schemeClr val="tx1"/>
              </a:solidFill>
              <a:effectLst/>
              <a:uLnTx/>
              <a:uFillTx/>
              <a:latin typeface="Arial"/>
              <a:ea typeface="+mn-ea"/>
              <a:cs typeface="Arial"/>
            </a:endParaRPr>
          </a:p>
        </p:txBody>
      </p:sp>
      <p:sp>
        <p:nvSpPr>
          <p:cNvPr id="9" name="Title 8"/>
          <p:cNvSpPr>
            <a:spLocks noGrp="1"/>
          </p:cNvSpPr>
          <p:nvPr>
            <p:ph type="title"/>
          </p:nvPr>
        </p:nvSpPr>
        <p:spPr>
          <a:xfrm>
            <a:off x="457200" y="1132114"/>
            <a:ext cx="8229600" cy="3450772"/>
          </a:xfrm>
        </p:spPr>
        <p:txBody>
          <a:bodyPr>
            <a:normAutofit/>
          </a:bodyPr>
          <a:lstStyle/>
          <a:p>
            <a:r>
              <a:rPr lang="en-GB" dirty="0" smtClean="0"/>
              <a:t>Thank You for Listening</a:t>
            </a:r>
            <a:br>
              <a:rPr lang="en-GB" dirty="0" smtClean="0"/>
            </a:br>
            <a:r>
              <a:rPr lang="en-GB" dirty="0" smtClean="0"/>
              <a:t>Questions ?</a:t>
            </a:r>
            <a:br>
              <a:rPr lang="en-GB" dirty="0" smtClean="0"/>
            </a:br>
            <a:endParaRPr lang="en-GB" dirty="0"/>
          </a:p>
        </p:txBody>
      </p:sp>
    </p:spTree>
    <p:extLst>
      <p:ext uri="{BB962C8B-B14F-4D97-AF65-F5344CB8AC3E}">
        <p14:creationId xmlns:p14="http://schemas.microsoft.com/office/powerpoint/2010/main" val="15226565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owerpoint background 5.png"/>
          <p:cNvPicPr>
            <a:picLocks noChangeAspect="1"/>
          </p:cNvPicPr>
          <p:nvPr/>
        </p:nvPicPr>
        <p:blipFill>
          <a:blip r:embed="rId2"/>
          <a:stretch>
            <a:fillRect/>
          </a:stretch>
        </p:blipFill>
        <p:spPr>
          <a:xfrm>
            <a:off x="0" y="5774047"/>
            <a:ext cx="9144001" cy="1092200"/>
          </a:xfrm>
          <a:prstGeom prst="rect">
            <a:avLst/>
          </a:prstGeom>
        </p:spPr>
      </p:pic>
      <p:pic>
        <p:nvPicPr>
          <p:cNvPr id="7" name="Picture 6" descr="powerpoint partnership logo.png"/>
          <p:cNvPicPr>
            <a:picLocks noChangeAspect="1"/>
          </p:cNvPicPr>
          <p:nvPr/>
        </p:nvPicPr>
        <p:blipFill>
          <a:blip r:embed="rId3"/>
          <a:stretch>
            <a:fillRect/>
          </a:stretch>
        </p:blipFill>
        <p:spPr>
          <a:xfrm>
            <a:off x="6484097" y="229710"/>
            <a:ext cx="2397905" cy="256502"/>
          </a:xfrm>
          <a:prstGeom prst="rect">
            <a:avLst/>
          </a:prstGeom>
        </p:spPr>
      </p:pic>
      <p:sp>
        <p:nvSpPr>
          <p:cNvPr id="11" name="Rectangle 2"/>
          <p:cNvSpPr txBox="1">
            <a:spLocks noChangeArrowheads="1"/>
          </p:cNvSpPr>
          <p:nvPr/>
        </p:nvSpPr>
        <p:spPr bwMode="auto">
          <a:xfrm>
            <a:off x="395865" y="818390"/>
            <a:ext cx="8317293" cy="103840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lgn="ctr" defTabSz="914400" fontAlgn="base">
              <a:spcBef>
                <a:spcPct val="0"/>
              </a:spcBef>
              <a:spcAft>
                <a:spcPct val="0"/>
              </a:spcAft>
              <a:defRPr/>
            </a:pPr>
            <a:endParaRPr lang="en-GB" sz="3600" b="1" kern="0" dirty="0">
              <a:solidFill>
                <a:srgbClr val="219CC7"/>
              </a:solidFill>
              <a:latin typeface="Arial"/>
              <a:cs typeface="Arial"/>
            </a:endParaRPr>
          </a:p>
        </p:txBody>
      </p:sp>
      <p:sp>
        <p:nvSpPr>
          <p:cNvPr id="12" name="Rectangle 3"/>
          <p:cNvSpPr txBox="1">
            <a:spLocks noChangeArrowheads="1"/>
          </p:cNvSpPr>
          <p:nvPr/>
        </p:nvSpPr>
        <p:spPr bwMode="auto">
          <a:xfrm>
            <a:off x="395865" y="3125755"/>
            <a:ext cx="8229207" cy="219859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42900" marR="0" lvl="0" indent="-342900" algn="ctr" defTabSz="457200" rtl="0" eaLnBrk="1" fontAlgn="auto" latinLnBrk="0" hangingPunct="1">
              <a:lnSpc>
                <a:spcPct val="100000"/>
              </a:lnSpc>
              <a:spcBef>
                <a:spcPct val="20000"/>
              </a:spcBef>
              <a:spcAft>
                <a:spcPts val="0"/>
              </a:spcAft>
              <a:buClrTx/>
              <a:buSzTx/>
              <a:tabLst/>
              <a:defRPr/>
            </a:pPr>
            <a:endParaRPr kumimoji="0" lang="en-GB" sz="2400" b="0" i="0" u="none" strike="noStrike" kern="1200" cap="none" spc="0" normalizeH="0" baseline="0" noProof="0" dirty="0">
              <a:ln>
                <a:noFill/>
              </a:ln>
              <a:solidFill>
                <a:schemeClr val="tx1"/>
              </a:solidFill>
              <a:effectLst/>
              <a:uLnTx/>
              <a:uFillTx/>
              <a:latin typeface="Arial"/>
              <a:ea typeface="+mn-ea"/>
              <a:cs typeface="Arial"/>
            </a:endParaRPr>
          </a:p>
        </p:txBody>
      </p:sp>
      <p:sp>
        <p:nvSpPr>
          <p:cNvPr id="8" name="Rectangle 7"/>
          <p:cNvSpPr/>
          <p:nvPr/>
        </p:nvSpPr>
        <p:spPr>
          <a:xfrm>
            <a:off x="395865" y="1856792"/>
            <a:ext cx="8317293" cy="4111365"/>
          </a:xfrm>
          <a:prstGeom prst="rect">
            <a:avLst/>
          </a:prstGeom>
        </p:spPr>
        <p:txBody>
          <a:bodyPr wrap="square">
            <a:spAutoFit/>
          </a:bodyPr>
          <a:lstStyle/>
          <a:p>
            <a:r>
              <a:rPr lang="en-GB" sz="2800" dirty="0" smtClean="0"/>
              <a:t>Generalised anxiety disorder (GAD)</a:t>
            </a:r>
          </a:p>
          <a:p>
            <a:r>
              <a:rPr lang="en-GB" sz="2800" dirty="0" smtClean="0"/>
              <a:t>Post Traumatic Stress Disorder (PTSD)</a:t>
            </a:r>
          </a:p>
          <a:p>
            <a:r>
              <a:rPr lang="en-GB" sz="2800" dirty="0" smtClean="0"/>
              <a:t>Depression </a:t>
            </a:r>
          </a:p>
          <a:p>
            <a:r>
              <a:rPr lang="en-GB" sz="2800" dirty="0" smtClean="0"/>
              <a:t>Phobias</a:t>
            </a:r>
          </a:p>
          <a:p>
            <a:r>
              <a:rPr lang="en-GB" sz="2800" dirty="0" smtClean="0"/>
              <a:t>Obsessional Compulsive Disorder (OCD)</a:t>
            </a:r>
          </a:p>
          <a:p>
            <a:r>
              <a:rPr lang="en-GB" sz="2800" dirty="0" smtClean="0"/>
              <a:t>Body Dysmorphic Disorder (with mild impairment)</a:t>
            </a:r>
          </a:p>
          <a:p>
            <a:r>
              <a:rPr lang="en-GB" sz="2800" dirty="0" smtClean="0"/>
              <a:t>Panic disorder (with or without agoraphobia)</a:t>
            </a:r>
          </a:p>
          <a:p>
            <a:r>
              <a:rPr lang="en-GB" sz="2800" dirty="0" smtClean="0"/>
              <a:t>Social Anxiety</a:t>
            </a:r>
          </a:p>
          <a:p>
            <a:r>
              <a:rPr lang="en-GB" sz="2800" dirty="0" smtClean="0"/>
              <a:t>Health Anxiety</a:t>
            </a:r>
            <a:endParaRPr lang="en-GB" sz="2800" dirty="0"/>
          </a:p>
        </p:txBody>
      </p:sp>
      <p:sp>
        <p:nvSpPr>
          <p:cNvPr id="9" name="Rectangle 8"/>
          <p:cNvSpPr/>
          <p:nvPr/>
        </p:nvSpPr>
        <p:spPr>
          <a:xfrm>
            <a:off x="395864" y="653144"/>
            <a:ext cx="8486137" cy="1200329"/>
          </a:xfrm>
          <a:prstGeom prst="rect">
            <a:avLst/>
          </a:prstGeom>
        </p:spPr>
        <p:txBody>
          <a:bodyPr wrap="square">
            <a:spAutoFit/>
          </a:bodyPr>
          <a:lstStyle/>
          <a:p>
            <a:pPr algn="ctr"/>
            <a:r>
              <a:rPr lang="en-GB" sz="3600" dirty="0" smtClean="0"/>
              <a:t>Mild to Moderate Anxiety </a:t>
            </a:r>
            <a:br>
              <a:rPr lang="en-GB" sz="3600" dirty="0" smtClean="0"/>
            </a:br>
            <a:r>
              <a:rPr lang="en-GB" sz="3600" dirty="0" smtClean="0"/>
              <a:t> Common Mental Health Problems</a:t>
            </a:r>
            <a:endParaRPr lang="en-GB"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owerpoint background 5.png"/>
          <p:cNvPicPr>
            <a:picLocks noChangeAspect="1"/>
          </p:cNvPicPr>
          <p:nvPr/>
        </p:nvPicPr>
        <p:blipFill>
          <a:blip r:embed="rId2"/>
          <a:stretch>
            <a:fillRect/>
          </a:stretch>
        </p:blipFill>
        <p:spPr>
          <a:xfrm>
            <a:off x="0" y="5774047"/>
            <a:ext cx="9144001" cy="1092200"/>
          </a:xfrm>
          <a:prstGeom prst="rect">
            <a:avLst/>
          </a:prstGeom>
        </p:spPr>
      </p:pic>
      <p:pic>
        <p:nvPicPr>
          <p:cNvPr id="7" name="Picture 6" descr="powerpoint partnership logo.png"/>
          <p:cNvPicPr>
            <a:picLocks noChangeAspect="1"/>
          </p:cNvPicPr>
          <p:nvPr/>
        </p:nvPicPr>
        <p:blipFill>
          <a:blip r:embed="rId3"/>
          <a:stretch>
            <a:fillRect/>
          </a:stretch>
        </p:blipFill>
        <p:spPr>
          <a:xfrm>
            <a:off x="6484097" y="229710"/>
            <a:ext cx="2397905" cy="256502"/>
          </a:xfrm>
          <a:prstGeom prst="rect">
            <a:avLst/>
          </a:prstGeom>
        </p:spPr>
      </p:pic>
      <p:sp>
        <p:nvSpPr>
          <p:cNvPr id="11" name="Rectangle 2"/>
          <p:cNvSpPr txBox="1">
            <a:spLocks noChangeArrowheads="1"/>
          </p:cNvSpPr>
          <p:nvPr/>
        </p:nvSpPr>
        <p:spPr bwMode="auto">
          <a:xfrm>
            <a:off x="395865" y="818390"/>
            <a:ext cx="8317293" cy="457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lgn="ctr" defTabSz="914400" fontAlgn="base">
              <a:spcBef>
                <a:spcPct val="0"/>
              </a:spcBef>
              <a:spcAft>
                <a:spcPct val="0"/>
              </a:spcAft>
              <a:defRPr/>
            </a:pPr>
            <a:endParaRPr lang="en-GB" sz="3600" b="1" kern="0" dirty="0">
              <a:solidFill>
                <a:srgbClr val="219CC7"/>
              </a:solidFill>
              <a:latin typeface="Arial"/>
              <a:cs typeface="Arial"/>
            </a:endParaRPr>
          </a:p>
        </p:txBody>
      </p:sp>
      <p:sp>
        <p:nvSpPr>
          <p:cNvPr id="12" name="Rectangle 3"/>
          <p:cNvSpPr txBox="1">
            <a:spLocks noChangeArrowheads="1"/>
          </p:cNvSpPr>
          <p:nvPr/>
        </p:nvSpPr>
        <p:spPr bwMode="auto">
          <a:xfrm>
            <a:off x="395865" y="1275590"/>
            <a:ext cx="8486137" cy="4265673"/>
          </a:xfrm>
          <a:prstGeom prst="rect">
            <a:avLst/>
          </a:prstGeom>
          <a:noFill/>
          <a:ln w="9525">
            <a:noFill/>
            <a:miter lim="800000"/>
            <a:headEnd/>
            <a:tailEnd/>
          </a:ln>
        </p:spPr>
        <p:txBody>
          <a:bodyPr vert="horz" wrap="square" lIns="0" tIns="0" rIns="0" bIns="0" numCol="2" anchor="t" anchorCtr="0" compatLnSpc="1">
            <a:prstTxWarp prst="textNoShape">
              <a:avLst/>
            </a:prstTxWarp>
          </a:bodyPr>
          <a:lstStyle/>
          <a:p>
            <a:pPr lvl="4">
              <a:spcBef>
                <a:spcPct val="20000"/>
              </a:spcBef>
              <a:defRPr/>
            </a:pPr>
            <a:endParaRPr lang="en-GB" sz="1200" dirty="0">
              <a:latin typeface="Arial"/>
              <a:cs typeface="Arial"/>
            </a:endParaRPr>
          </a:p>
        </p:txBody>
      </p:sp>
      <p:sp>
        <p:nvSpPr>
          <p:cNvPr id="2" name="Title 1"/>
          <p:cNvSpPr>
            <a:spLocks noGrp="1"/>
          </p:cNvSpPr>
          <p:nvPr>
            <p:ph type="title"/>
          </p:nvPr>
        </p:nvSpPr>
        <p:spPr>
          <a:xfrm>
            <a:off x="457200" y="274638"/>
            <a:ext cx="8229600" cy="923226"/>
          </a:xfrm>
        </p:spPr>
        <p:txBody>
          <a:bodyPr>
            <a:normAutofit fontScale="90000"/>
          </a:bodyPr>
          <a:lstStyle/>
          <a:p>
            <a:r>
              <a:rPr lang="en-GB" dirty="0" smtClean="0"/>
              <a:t/>
            </a:r>
            <a:br>
              <a:rPr lang="en-GB" dirty="0" smtClean="0"/>
            </a:br>
            <a:r>
              <a:rPr lang="en-GB" dirty="0" smtClean="0"/>
              <a:t>Mental </a:t>
            </a:r>
            <a:r>
              <a:rPr lang="en-GB" dirty="0"/>
              <a:t>Health Access Team </a:t>
            </a:r>
            <a:br>
              <a:rPr lang="en-GB" dirty="0"/>
            </a:br>
            <a:endParaRPr lang="en-GB" dirty="0"/>
          </a:p>
        </p:txBody>
      </p:sp>
      <p:sp>
        <p:nvSpPr>
          <p:cNvPr id="3" name="Content Placeholder 2"/>
          <p:cNvSpPr>
            <a:spLocks noGrp="1"/>
          </p:cNvSpPr>
          <p:nvPr>
            <p:ph sz="half" idx="1"/>
          </p:nvPr>
        </p:nvSpPr>
        <p:spPr>
          <a:xfrm>
            <a:off x="457200" y="1389888"/>
            <a:ext cx="4038600" cy="4736275"/>
          </a:xfrm>
        </p:spPr>
        <p:txBody>
          <a:bodyPr>
            <a:normAutofit fontScale="62500" lnSpcReduction="20000"/>
          </a:bodyPr>
          <a:lstStyle/>
          <a:p>
            <a:pPr marL="0" indent="0" algn="ctr">
              <a:buNone/>
            </a:pPr>
            <a:r>
              <a:rPr lang="en-GB" b="1" dirty="0"/>
              <a:t>Primary Care Community Mental Health Nurse (CMHN) service</a:t>
            </a:r>
          </a:p>
          <a:p>
            <a:pPr marL="0" indent="0">
              <a:buNone/>
            </a:pPr>
            <a:r>
              <a:rPr lang="en-GB" dirty="0"/>
              <a:t>The CMHN service is needs led and targets people with the spectrum of anxiety and mood disorders and the team does not use diagnostic indicators as an eligibility criteria.  If an individual fits within the new definition of eligibility for CPA , is experiencing psychosis, or a major affective disorder (e.g. bipolar disorder, cyclothymia </a:t>
            </a:r>
            <a:r>
              <a:rPr lang="en-GB" dirty="0" err="1" smtClean="0"/>
              <a:t>etc</a:t>
            </a:r>
            <a:r>
              <a:rPr lang="en-GB" dirty="0" smtClean="0"/>
              <a:t>), </a:t>
            </a:r>
            <a:r>
              <a:rPr lang="en-GB" dirty="0"/>
              <a:t>has recent and/or recurrent inpatient admissions and / or is currently on section 117 for after care, then they would not benefit from the primary care CMHN service and the individual would be more suitable to have their needs met in secondary care mental health services. </a:t>
            </a:r>
          </a:p>
          <a:p>
            <a:endParaRPr lang="en-GB" dirty="0"/>
          </a:p>
        </p:txBody>
      </p:sp>
      <p:sp>
        <p:nvSpPr>
          <p:cNvPr id="4" name="Content Placeholder 3"/>
          <p:cNvSpPr>
            <a:spLocks noGrp="1"/>
          </p:cNvSpPr>
          <p:nvPr>
            <p:ph sz="half" idx="2"/>
          </p:nvPr>
        </p:nvSpPr>
        <p:spPr>
          <a:xfrm>
            <a:off x="4648200" y="1389888"/>
            <a:ext cx="4038600" cy="4736275"/>
          </a:xfrm>
        </p:spPr>
        <p:txBody>
          <a:bodyPr>
            <a:normAutofit fontScale="62500" lnSpcReduction="20000"/>
          </a:bodyPr>
          <a:lstStyle/>
          <a:p>
            <a:pPr marL="0" indent="0" algn="ctr">
              <a:buNone/>
            </a:pPr>
            <a:r>
              <a:rPr lang="en-GB" b="1" dirty="0"/>
              <a:t>Improving Access to Psychological Therapies (IAPT) service</a:t>
            </a:r>
          </a:p>
          <a:p>
            <a:pPr marL="0" indent="0">
              <a:buNone/>
            </a:pPr>
            <a:r>
              <a:rPr lang="en-GB" dirty="0"/>
              <a:t>The IAPT programme is an initiative that aims to increase the availability of NICE recommended psychological treatments for depression and anxiety. IAPT should be planned and not offered in an acute crisis. It is not focussed on all mental health conditions but specifically on ‘common’ mental health conditions which include Generalised anxiety disorder (GAD), PTSD – simple presentation, Unipolar Depression, Specific Phobias, OCD, Body Dysmorphic Disorder (with mild functional impairment), Panic disorder (with or without agoraphobia), Social Anxiety &amp; Health Anxiety.</a:t>
            </a:r>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owerpoint background 5.png"/>
          <p:cNvPicPr>
            <a:picLocks noChangeAspect="1"/>
          </p:cNvPicPr>
          <p:nvPr/>
        </p:nvPicPr>
        <p:blipFill>
          <a:blip r:embed="rId2"/>
          <a:stretch>
            <a:fillRect/>
          </a:stretch>
        </p:blipFill>
        <p:spPr>
          <a:xfrm>
            <a:off x="0" y="5774047"/>
            <a:ext cx="9144001" cy="1092200"/>
          </a:xfrm>
          <a:prstGeom prst="rect">
            <a:avLst/>
          </a:prstGeom>
        </p:spPr>
      </p:pic>
      <p:pic>
        <p:nvPicPr>
          <p:cNvPr id="7" name="Picture 6" descr="powerpoint partnership logo.png"/>
          <p:cNvPicPr>
            <a:picLocks noChangeAspect="1"/>
          </p:cNvPicPr>
          <p:nvPr/>
        </p:nvPicPr>
        <p:blipFill>
          <a:blip r:embed="rId3"/>
          <a:stretch>
            <a:fillRect/>
          </a:stretch>
        </p:blipFill>
        <p:spPr>
          <a:xfrm>
            <a:off x="6484097" y="229710"/>
            <a:ext cx="2397905" cy="256502"/>
          </a:xfrm>
          <a:prstGeom prst="rect">
            <a:avLst/>
          </a:prstGeom>
        </p:spPr>
      </p:pic>
      <p:sp>
        <p:nvSpPr>
          <p:cNvPr id="11" name="Rectangle 2"/>
          <p:cNvSpPr txBox="1">
            <a:spLocks noChangeArrowheads="1"/>
          </p:cNvSpPr>
          <p:nvPr/>
        </p:nvSpPr>
        <p:spPr bwMode="auto">
          <a:xfrm>
            <a:off x="395865" y="818390"/>
            <a:ext cx="8317293" cy="457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defTabSz="914400" fontAlgn="base">
              <a:spcBef>
                <a:spcPct val="0"/>
              </a:spcBef>
              <a:spcAft>
                <a:spcPct val="0"/>
              </a:spcAft>
              <a:defRPr/>
            </a:pPr>
            <a:endParaRPr lang="en-GB" sz="3600" b="1" kern="0" dirty="0">
              <a:solidFill>
                <a:srgbClr val="219CC7"/>
              </a:solidFill>
              <a:latin typeface="Arial"/>
              <a:cs typeface="Arial"/>
            </a:endParaRPr>
          </a:p>
        </p:txBody>
      </p:sp>
      <p:sp>
        <p:nvSpPr>
          <p:cNvPr id="12" name="Rectangle 3"/>
          <p:cNvSpPr txBox="1">
            <a:spLocks noChangeArrowheads="1"/>
          </p:cNvSpPr>
          <p:nvPr/>
        </p:nvSpPr>
        <p:spPr bwMode="auto">
          <a:xfrm>
            <a:off x="395865" y="1565149"/>
            <a:ext cx="8486137" cy="3759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1143000" marR="0" lvl="2" indent="-228600" algn="l" defTabSz="457200" rtl="0" eaLnBrk="1" fontAlgn="auto" latinLnBrk="0" hangingPunct="1">
              <a:lnSpc>
                <a:spcPct val="100000"/>
              </a:lnSpc>
              <a:spcBef>
                <a:spcPct val="20000"/>
              </a:spcBef>
              <a:spcAft>
                <a:spcPts val="0"/>
              </a:spcAft>
              <a:buClrTx/>
              <a:buSzTx/>
              <a:buFont typeface="Arial"/>
              <a:buChar char="•"/>
              <a:tabLst/>
              <a:defRPr/>
            </a:pPr>
            <a:endParaRPr kumimoji="0" lang="en-GB" sz="2000" b="0" i="0" u="none" strike="noStrike" kern="1200" cap="none" spc="0" normalizeH="0" baseline="0" noProof="0" dirty="0">
              <a:ln>
                <a:noFill/>
              </a:ln>
              <a:solidFill>
                <a:schemeClr val="tx1"/>
              </a:solidFill>
              <a:effectLst/>
              <a:uLnTx/>
              <a:uFillTx/>
              <a:latin typeface="Arial"/>
              <a:ea typeface="+mn-ea"/>
              <a:cs typeface="Arial"/>
            </a:endParaRPr>
          </a:p>
        </p:txBody>
      </p:sp>
      <p:sp>
        <p:nvSpPr>
          <p:cNvPr id="2" name="Title 1"/>
          <p:cNvSpPr>
            <a:spLocks noGrp="1"/>
          </p:cNvSpPr>
          <p:nvPr>
            <p:ph type="title"/>
          </p:nvPr>
        </p:nvSpPr>
        <p:spPr/>
        <p:txBody>
          <a:bodyPr/>
          <a:lstStyle/>
          <a:p>
            <a:r>
              <a:rPr lang="en-GB" dirty="0" smtClean="0"/>
              <a:t>IAPT Primary Purpose</a:t>
            </a:r>
            <a:endParaRPr lang="en-GB" dirty="0"/>
          </a:p>
        </p:txBody>
      </p:sp>
      <p:sp>
        <p:nvSpPr>
          <p:cNvPr id="3" name="Content Placeholder 2"/>
          <p:cNvSpPr>
            <a:spLocks noGrp="1"/>
          </p:cNvSpPr>
          <p:nvPr>
            <p:ph idx="1"/>
          </p:nvPr>
        </p:nvSpPr>
        <p:spPr>
          <a:xfrm>
            <a:off x="457200" y="1565150"/>
            <a:ext cx="8229600" cy="4561014"/>
          </a:xfrm>
        </p:spPr>
        <p:txBody>
          <a:bodyPr/>
          <a:lstStyle/>
          <a:p>
            <a:pPr marL="0" indent="0">
              <a:buNone/>
            </a:pPr>
            <a:r>
              <a:rPr lang="en-GB" dirty="0"/>
              <a:t>“The aim is to develop talking therapies services that offer treatments for depression and anxiety disorders approved by the National Institute for Health and Clinical Excellence (NICE) across England by March 2015”</a:t>
            </a:r>
          </a:p>
          <a:p>
            <a:pPr marL="0" indent="0">
              <a:buNone/>
            </a:pPr>
            <a:r>
              <a:rPr lang="en-GB" dirty="0"/>
              <a:t>DH (2011) Talking therapies: A four-year plan of action </a:t>
            </a:r>
          </a:p>
          <a:p>
            <a:pPr marL="0" indent="0">
              <a:buNone/>
            </a:pPr>
            <a:endParaRPr lang="en-GB" dirty="0"/>
          </a:p>
        </p:txBody>
      </p:sp>
    </p:spTree>
    <p:extLst>
      <p:ext uri="{BB962C8B-B14F-4D97-AF65-F5344CB8AC3E}">
        <p14:creationId xmlns:p14="http://schemas.microsoft.com/office/powerpoint/2010/main" val="39638418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owerpoint background 5.png"/>
          <p:cNvPicPr>
            <a:picLocks noChangeAspect="1"/>
          </p:cNvPicPr>
          <p:nvPr/>
        </p:nvPicPr>
        <p:blipFill>
          <a:blip r:embed="rId2"/>
          <a:stretch>
            <a:fillRect/>
          </a:stretch>
        </p:blipFill>
        <p:spPr>
          <a:xfrm>
            <a:off x="0" y="5774047"/>
            <a:ext cx="9144001" cy="1092200"/>
          </a:xfrm>
          <a:prstGeom prst="rect">
            <a:avLst/>
          </a:prstGeom>
        </p:spPr>
      </p:pic>
      <p:pic>
        <p:nvPicPr>
          <p:cNvPr id="7" name="Picture 6" descr="powerpoint partnership logo.png"/>
          <p:cNvPicPr>
            <a:picLocks noChangeAspect="1"/>
          </p:cNvPicPr>
          <p:nvPr/>
        </p:nvPicPr>
        <p:blipFill>
          <a:blip r:embed="rId3"/>
          <a:stretch>
            <a:fillRect/>
          </a:stretch>
        </p:blipFill>
        <p:spPr>
          <a:xfrm>
            <a:off x="6484097" y="229710"/>
            <a:ext cx="2397905" cy="256502"/>
          </a:xfrm>
          <a:prstGeom prst="rect">
            <a:avLst/>
          </a:prstGeom>
        </p:spPr>
      </p:pic>
      <p:sp>
        <p:nvSpPr>
          <p:cNvPr id="12" name="Rectangle 3"/>
          <p:cNvSpPr txBox="1">
            <a:spLocks noChangeArrowheads="1"/>
          </p:cNvSpPr>
          <p:nvPr/>
        </p:nvSpPr>
        <p:spPr bwMode="auto">
          <a:xfrm>
            <a:off x="395865" y="1565149"/>
            <a:ext cx="8486137" cy="3759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2057400" marR="0" lvl="4" indent="-228600" algn="l" defTabSz="457200" rtl="0" eaLnBrk="1" fontAlgn="auto" latinLnBrk="0" hangingPunct="1">
              <a:lnSpc>
                <a:spcPct val="100000"/>
              </a:lnSpc>
              <a:spcBef>
                <a:spcPct val="20000"/>
              </a:spcBef>
              <a:spcAft>
                <a:spcPts val="0"/>
              </a:spcAft>
              <a:buClrTx/>
              <a:buSzTx/>
              <a:buFont typeface="Arial"/>
              <a:buChar char="»"/>
              <a:tabLst/>
              <a:defRPr/>
            </a:pPr>
            <a:endParaRPr kumimoji="0" lang="en-GB" sz="2000" b="0" i="0" u="none" strike="noStrike" kern="1200" cap="none" spc="0" normalizeH="0" baseline="0" noProof="0" dirty="0">
              <a:ln>
                <a:noFill/>
              </a:ln>
              <a:solidFill>
                <a:schemeClr val="tx1"/>
              </a:solidFill>
              <a:effectLst/>
              <a:uLnTx/>
              <a:uFillTx/>
              <a:latin typeface="Arial"/>
              <a:ea typeface="+mn-ea"/>
              <a:cs typeface="Arial"/>
            </a:endParaRPr>
          </a:p>
        </p:txBody>
      </p:sp>
      <p:sp>
        <p:nvSpPr>
          <p:cNvPr id="2" name="Title 1"/>
          <p:cNvSpPr>
            <a:spLocks noGrp="1"/>
          </p:cNvSpPr>
          <p:nvPr>
            <p:ph type="title"/>
          </p:nvPr>
        </p:nvSpPr>
        <p:spPr>
          <a:xfrm>
            <a:off x="457200" y="274638"/>
            <a:ext cx="8229600" cy="1142682"/>
          </a:xfrm>
        </p:spPr>
        <p:txBody>
          <a:bodyPr/>
          <a:lstStyle/>
          <a:p>
            <a:r>
              <a:rPr lang="en-GB" dirty="0" smtClean="0"/>
              <a:t>Staff</a:t>
            </a:r>
            <a:endParaRPr lang="en-GB" dirty="0"/>
          </a:p>
        </p:txBody>
      </p:sp>
      <p:sp>
        <p:nvSpPr>
          <p:cNvPr id="3" name="Content Placeholder 2"/>
          <p:cNvSpPr>
            <a:spLocks noGrp="1"/>
          </p:cNvSpPr>
          <p:nvPr>
            <p:ph sz="half" idx="1"/>
          </p:nvPr>
        </p:nvSpPr>
        <p:spPr>
          <a:xfrm>
            <a:off x="457200" y="2331720"/>
            <a:ext cx="4038600" cy="3794443"/>
          </a:xfrm>
        </p:spPr>
        <p:txBody>
          <a:bodyPr>
            <a:normAutofit/>
          </a:bodyPr>
          <a:lstStyle/>
          <a:p>
            <a:pPr marL="0" indent="0" algn="ctr">
              <a:buNone/>
            </a:pPr>
            <a:r>
              <a:rPr lang="en-GB" sz="1800" b="1" dirty="0" smtClean="0"/>
              <a:t>IAPT</a:t>
            </a:r>
          </a:p>
          <a:p>
            <a:endParaRPr lang="en-GB" sz="1600" dirty="0"/>
          </a:p>
          <a:p>
            <a:r>
              <a:rPr lang="en-GB" sz="1600" dirty="0" smtClean="0"/>
              <a:t>Psychological Wellbeing Practitioners</a:t>
            </a:r>
          </a:p>
          <a:p>
            <a:r>
              <a:rPr lang="en-GB" sz="1600" dirty="0" smtClean="0"/>
              <a:t>Counsellors </a:t>
            </a:r>
          </a:p>
          <a:p>
            <a:r>
              <a:rPr lang="en-GB" sz="1600" dirty="0" smtClean="0"/>
              <a:t>Cognitive Behaviour Therapists</a:t>
            </a:r>
          </a:p>
          <a:p>
            <a:r>
              <a:rPr lang="en-GB" sz="1600" dirty="0" smtClean="0"/>
              <a:t>Psychologist</a:t>
            </a:r>
          </a:p>
          <a:p>
            <a:r>
              <a:rPr lang="en-GB" sz="1600" dirty="0" smtClean="0"/>
              <a:t>Link Practitioners </a:t>
            </a:r>
          </a:p>
        </p:txBody>
      </p:sp>
      <p:sp>
        <p:nvSpPr>
          <p:cNvPr id="4" name="Content Placeholder 3"/>
          <p:cNvSpPr>
            <a:spLocks noGrp="1"/>
          </p:cNvSpPr>
          <p:nvPr>
            <p:ph sz="half" idx="2"/>
          </p:nvPr>
        </p:nvSpPr>
        <p:spPr>
          <a:xfrm>
            <a:off x="4648200" y="2267712"/>
            <a:ext cx="4038600" cy="3858451"/>
          </a:xfrm>
        </p:spPr>
        <p:txBody>
          <a:bodyPr>
            <a:normAutofit/>
          </a:bodyPr>
          <a:lstStyle/>
          <a:p>
            <a:pPr marL="0" indent="0" algn="ctr">
              <a:buNone/>
            </a:pPr>
            <a:r>
              <a:rPr lang="en-GB" sz="1600" b="1" dirty="0" smtClean="0"/>
              <a:t>Primary Care Nurse Service</a:t>
            </a:r>
          </a:p>
          <a:p>
            <a:endParaRPr lang="en-GB" sz="1600" dirty="0"/>
          </a:p>
          <a:p>
            <a:r>
              <a:rPr lang="en-GB" sz="1600" dirty="0" smtClean="0"/>
              <a:t>Community Mental Health Nurses </a:t>
            </a:r>
            <a:endParaRPr lang="en-GB" sz="1600" dirty="0"/>
          </a:p>
        </p:txBody>
      </p:sp>
      <p:sp>
        <p:nvSpPr>
          <p:cNvPr id="5" name="TextBox 4"/>
          <p:cNvSpPr txBox="1"/>
          <p:nvPr/>
        </p:nvSpPr>
        <p:spPr>
          <a:xfrm>
            <a:off x="592836" y="1267444"/>
            <a:ext cx="8110728" cy="369332"/>
          </a:xfrm>
          <a:prstGeom prst="rect">
            <a:avLst/>
          </a:prstGeom>
          <a:noFill/>
        </p:spPr>
        <p:txBody>
          <a:bodyPr wrap="square" rtlCol="0">
            <a:spAutoFit/>
          </a:bodyPr>
          <a:lstStyle/>
          <a:p>
            <a:r>
              <a:rPr lang="en-GB" dirty="0" smtClean="0"/>
              <a:t>Liz Holdsworth (Manager) Tom Brown (Team Leader) Caroline Williams (Clinical Lead)</a:t>
            </a:r>
            <a:endParaRPr lang="en-GB" dirty="0"/>
          </a:p>
        </p:txBody>
      </p:sp>
      <p:sp>
        <p:nvSpPr>
          <p:cNvPr id="9" name="TextBox 8"/>
          <p:cNvSpPr txBox="1"/>
          <p:nvPr/>
        </p:nvSpPr>
        <p:spPr>
          <a:xfrm>
            <a:off x="1741714" y="1850571"/>
            <a:ext cx="5606143" cy="369332"/>
          </a:xfrm>
          <a:prstGeom prst="rect">
            <a:avLst/>
          </a:prstGeom>
          <a:noFill/>
        </p:spPr>
        <p:txBody>
          <a:bodyPr wrap="square" rtlCol="0">
            <a:spAutoFit/>
          </a:bodyPr>
          <a:lstStyle/>
          <a:p>
            <a:pPr algn="ctr"/>
            <a:r>
              <a:rPr lang="en-GB" dirty="0" smtClean="0"/>
              <a:t>Admin</a:t>
            </a:r>
            <a:endParaRPr lang="en-GB" dirty="0"/>
          </a:p>
        </p:txBody>
      </p:sp>
    </p:spTree>
    <p:extLst>
      <p:ext uri="{BB962C8B-B14F-4D97-AF65-F5344CB8AC3E}">
        <p14:creationId xmlns:p14="http://schemas.microsoft.com/office/powerpoint/2010/main" val="35309894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owerpoint background 5.png"/>
          <p:cNvPicPr>
            <a:picLocks noChangeAspect="1"/>
          </p:cNvPicPr>
          <p:nvPr/>
        </p:nvPicPr>
        <p:blipFill>
          <a:blip r:embed="rId2"/>
          <a:stretch>
            <a:fillRect/>
          </a:stretch>
        </p:blipFill>
        <p:spPr>
          <a:xfrm>
            <a:off x="0" y="5774047"/>
            <a:ext cx="9144001" cy="1092200"/>
          </a:xfrm>
          <a:prstGeom prst="rect">
            <a:avLst/>
          </a:prstGeom>
        </p:spPr>
      </p:pic>
      <p:pic>
        <p:nvPicPr>
          <p:cNvPr id="7" name="Picture 6" descr="powerpoint partnership logo.png"/>
          <p:cNvPicPr>
            <a:picLocks noChangeAspect="1"/>
          </p:cNvPicPr>
          <p:nvPr/>
        </p:nvPicPr>
        <p:blipFill>
          <a:blip r:embed="rId3"/>
          <a:stretch>
            <a:fillRect/>
          </a:stretch>
        </p:blipFill>
        <p:spPr>
          <a:xfrm>
            <a:off x="6484097" y="229710"/>
            <a:ext cx="2397905" cy="256502"/>
          </a:xfrm>
          <a:prstGeom prst="rect">
            <a:avLst/>
          </a:prstGeom>
        </p:spPr>
      </p:pic>
      <p:sp>
        <p:nvSpPr>
          <p:cNvPr id="12" name="Rectangle 3"/>
          <p:cNvSpPr txBox="1">
            <a:spLocks noChangeArrowheads="1"/>
          </p:cNvSpPr>
          <p:nvPr/>
        </p:nvSpPr>
        <p:spPr bwMode="auto">
          <a:xfrm>
            <a:off x="395865" y="1335024"/>
            <a:ext cx="8486137" cy="39893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R="0" lvl="0" algn="l" defTabSz="4572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smtClean="0">
              <a:ln>
                <a:noFill/>
              </a:ln>
              <a:solidFill>
                <a:schemeClr val="tx1"/>
              </a:solidFill>
              <a:effectLst/>
              <a:uLnTx/>
              <a:uFillTx/>
              <a:latin typeface="Arial"/>
              <a:ea typeface="+mn-ea"/>
              <a:cs typeface="Arial"/>
            </a:endParaRPr>
          </a:p>
        </p:txBody>
      </p:sp>
      <p:sp>
        <p:nvSpPr>
          <p:cNvPr id="2" name="Title 1"/>
          <p:cNvSpPr>
            <a:spLocks noGrp="1"/>
          </p:cNvSpPr>
          <p:nvPr>
            <p:ph type="title"/>
          </p:nvPr>
        </p:nvSpPr>
        <p:spPr/>
        <p:txBody>
          <a:bodyPr/>
          <a:lstStyle/>
          <a:p>
            <a:r>
              <a:rPr lang="en-GB" dirty="0" smtClean="0"/>
              <a:t>Referral Process</a:t>
            </a:r>
            <a:endParaRPr lang="en-GB" dirty="0"/>
          </a:p>
        </p:txBody>
      </p:sp>
      <p:sp>
        <p:nvSpPr>
          <p:cNvPr id="3" name="Rectangle 2"/>
          <p:cNvSpPr/>
          <p:nvPr/>
        </p:nvSpPr>
        <p:spPr>
          <a:xfrm>
            <a:off x="2007108" y="1371918"/>
            <a:ext cx="5129784" cy="40233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Referrals Everyone - Consent</a:t>
            </a:r>
            <a:endParaRPr lang="en-GB" dirty="0"/>
          </a:p>
        </p:txBody>
      </p:sp>
      <p:sp>
        <p:nvSpPr>
          <p:cNvPr id="4" name="Rectangle 3"/>
          <p:cNvSpPr/>
          <p:nvPr/>
        </p:nvSpPr>
        <p:spPr>
          <a:xfrm>
            <a:off x="2007108" y="1961388"/>
            <a:ext cx="5079492" cy="26517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Admin – Logged on Systems</a:t>
            </a:r>
            <a:endParaRPr lang="en-GB" dirty="0"/>
          </a:p>
        </p:txBody>
      </p:sp>
      <p:sp>
        <p:nvSpPr>
          <p:cNvPr id="5" name="Rectangle 4"/>
          <p:cNvSpPr/>
          <p:nvPr/>
        </p:nvSpPr>
        <p:spPr>
          <a:xfrm>
            <a:off x="2007108" y="2359152"/>
            <a:ext cx="5079492" cy="4180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Allocation Meeting </a:t>
            </a:r>
            <a:endParaRPr lang="en-GB" dirty="0"/>
          </a:p>
        </p:txBody>
      </p:sp>
      <p:sp>
        <p:nvSpPr>
          <p:cNvPr id="8" name="Rectangle 7"/>
          <p:cNvSpPr/>
          <p:nvPr/>
        </p:nvSpPr>
        <p:spPr>
          <a:xfrm>
            <a:off x="2007108" y="3005483"/>
            <a:ext cx="5079492" cy="36576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Appointment Sent for Screening </a:t>
            </a:r>
            <a:endParaRPr lang="en-GB" dirty="0"/>
          </a:p>
        </p:txBody>
      </p:sp>
      <p:sp>
        <p:nvSpPr>
          <p:cNvPr id="9" name="Rectangle 8"/>
          <p:cNvSpPr/>
          <p:nvPr/>
        </p:nvSpPr>
        <p:spPr>
          <a:xfrm>
            <a:off x="2007108" y="3621024"/>
            <a:ext cx="5079492" cy="36576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Screened- PWP – Link Practitioner</a:t>
            </a:r>
            <a:endParaRPr lang="en-GB" dirty="0"/>
          </a:p>
        </p:txBody>
      </p:sp>
      <p:sp>
        <p:nvSpPr>
          <p:cNvPr id="10" name="Rectangle 9"/>
          <p:cNvSpPr/>
          <p:nvPr/>
        </p:nvSpPr>
        <p:spPr>
          <a:xfrm>
            <a:off x="2007108" y="4169229"/>
            <a:ext cx="5079492" cy="41148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Accepted Treatment  / Signposted </a:t>
            </a:r>
            <a:endParaRPr lang="en-GB" dirty="0"/>
          </a:p>
        </p:txBody>
      </p:sp>
      <p:cxnSp>
        <p:nvCxnSpPr>
          <p:cNvPr id="14" name="Straight Arrow Connector 13"/>
          <p:cNvCxnSpPr/>
          <p:nvPr/>
        </p:nvCxnSpPr>
        <p:spPr>
          <a:xfrm rot="5400000">
            <a:off x="7010323" y="2435429"/>
            <a:ext cx="1862483" cy="914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8147304" y="2359152"/>
            <a:ext cx="734698" cy="646331"/>
          </a:xfrm>
          <a:prstGeom prst="rect">
            <a:avLst/>
          </a:prstGeom>
          <a:noFill/>
        </p:spPr>
        <p:txBody>
          <a:bodyPr wrap="square" rtlCol="0">
            <a:spAutoFit/>
          </a:bodyPr>
          <a:lstStyle/>
          <a:p>
            <a:r>
              <a:rPr lang="en-GB" sz="1200" dirty="0" smtClean="0"/>
              <a:t>Next working day </a:t>
            </a:r>
            <a:endParaRPr lang="en-GB" sz="1200" dirty="0"/>
          </a:p>
        </p:txBody>
      </p:sp>
      <p:sp>
        <p:nvSpPr>
          <p:cNvPr id="16" name="Rectangle 15"/>
          <p:cNvSpPr/>
          <p:nvPr/>
        </p:nvSpPr>
        <p:spPr>
          <a:xfrm>
            <a:off x="2007108" y="4757057"/>
            <a:ext cx="5079492" cy="19470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Possible Waiting List</a:t>
            </a:r>
            <a:endParaRPr lang="en-GB" dirty="0"/>
          </a:p>
        </p:txBody>
      </p:sp>
      <p:sp>
        <p:nvSpPr>
          <p:cNvPr id="17" name="Rectangle 16"/>
          <p:cNvSpPr/>
          <p:nvPr/>
        </p:nvSpPr>
        <p:spPr>
          <a:xfrm>
            <a:off x="2007108" y="5192486"/>
            <a:ext cx="5079492" cy="40277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Treatment</a:t>
            </a:r>
            <a:endParaRPr lang="en-GB" dirty="0"/>
          </a:p>
        </p:txBody>
      </p:sp>
    </p:spTree>
    <p:extLst>
      <p:ext uri="{BB962C8B-B14F-4D97-AF65-F5344CB8AC3E}">
        <p14:creationId xmlns:p14="http://schemas.microsoft.com/office/powerpoint/2010/main" val="8505687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owerpoint background 5.png"/>
          <p:cNvPicPr>
            <a:picLocks noChangeAspect="1"/>
          </p:cNvPicPr>
          <p:nvPr/>
        </p:nvPicPr>
        <p:blipFill>
          <a:blip r:embed="rId2"/>
          <a:stretch>
            <a:fillRect/>
          </a:stretch>
        </p:blipFill>
        <p:spPr>
          <a:xfrm>
            <a:off x="0" y="5774047"/>
            <a:ext cx="9144001" cy="1092200"/>
          </a:xfrm>
          <a:prstGeom prst="rect">
            <a:avLst/>
          </a:prstGeom>
        </p:spPr>
      </p:pic>
      <p:pic>
        <p:nvPicPr>
          <p:cNvPr id="7" name="Picture 6" descr="powerpoint partnership logo.png"/>
          <p:cNvPicPr>
            <a:picLocks noChangeAspect="1"/>
          </p:cNvPicPr>
          <p:nvPr/>
        </p:nvPicPr>
        <p:blipFill>
          <a:blip r:embed="rId3"/>
          <a:stretch>
            <a:fillRect/>
          </a:stretch>
        </p:blipFill>
        <p:spPr>
          <a:xfrm>
            <a:off x="6484097" y="229710"/>
            <a:ext cx="2397905" cy="256502"/>
          </a:xfrm>
          <a:prstGeom prst="rect">
            <a:avLst/>
          </a:prstGeom>
        </p:spPr>
      </p:pic>
      <p:sp>
        <p:nvSpPr>
          <p:cNvPr id="11" name="Rectangle 2"/>
          <p:cNvSpPr txBox="1">
            <a:spLocks noChangeArrowheads="1"/>
          </p:cNvSpPr>
          <p:nvPr/>
        </p:nvSpPr>
        <p:spPr bwMode="auto">
          <a:xfrm>
            <a:off x="410547" y="818390"/>
            <a:ext cx="8317293" cy="457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defTabSz="914400" fontAlgn="base">
              <a:spcBef>
                <a:spcPct val="0"/>
              </a:spcBef>
              <a:spcAft>
                <a:spcPct val="0"/>
              </a:spcAft>
              <a:defRPr/>
            </a:pPr>
            <a:endParaRPr lang="en-GB" sz="3600" b="1" kern="0" dirty="0">
              <a:solidFill>
                <a:srgbClr val="219CC7"/>
              </a:solidFill>
              <a:latin typeface="Arial"/>
              <a:cs typeface="Arial"/>
            </a:endParaRPr>
          </a:p>
        </p:txBody>
      </p:sp>
      <p:sp>
        <p:nvSpPr>
          <p:cNvPr id="12" name="Content Placeholder 2"/>
          <p:cNvSpPr txBox="1">
            <a:spLocks/>
          </p:cNvSpPr>
          <p:nvPr/>
        </p:nvSpPr>
        <p:spPr bwMode="auto">
          <a:xfrm>
            <a:off x="410547" y="969264"/>
            <a:ext cx="8471455" cy="441221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marL="2171700" lvl="4" indent="-342900" defTabSz="914400" fontAlgn="base">
              <a:spcBef>
                <a:spcPct val="20000"/>
              </a:spcBef>
              <a:spcAft>
                <a:spcPct val="0"/>
              </a:spcAft>
              <a:buFontTx/>
              <a:buChar char="•"/>
              <a:defRPr/>
            </a:pPr>
            <a:endParaRPr kumimoji="0" lang="en-GB" b="0" i="0" u="none" strike="noStrike" kern="0" cap="none" spc="0" normalizeH="0" baseline="0" noProof="0" dirty="0">
              <a:ln>
                <a:noFill/>
              </a:ln>
              <a:solidFill>
                <a:schemeClr val="tx1"/>
              </a:solidFill>
              <a:effectLst/>
              <a:uLnTx/>
              <a:uFillTx/>
              <a:latin typeface="Arial"/>
              <a:ea typeface="Geneva" charset="-128"/>
              <a:cs typeface="Arial"/>
            </a:endParaRPr>
          </a:p>
        </p:txBody>
      </p:sp>
      <p:sp>
        <p:nvSpPr>
          <p:cNvPr id="13" name="Content Placeholder 3"/>
          <p:cNvSpPr txBox="1">
            <a:spLocks/>
          </p:cNvSpPr>
          <p:nvPr/>
        </p:nvSpPr>
        <p:spPr bwMode="auto">
          <a:xfrm>
            <a:off x="4542616" y="1622281"/>
            <a:ext cx="3238500" cy="3759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marL="1257300" lvl="2" indent="-342900" defTabSz="914400" fontAlgn="base">
              <a:spcBef>
                <a:spcPct val="20000"/>
              </a:spcBef>
              <a:spcAft>
                <a:spcPct val="0"/>
              </a:spcAft>
              <a:buFontTx/>
              <a:buChar char="•"/>
              <a:defRPr/>
            </a:pPr>
            <a:endParaRPr kumimoji="0" lang="en-GB" b="0" i="0" u="none" strike="noStrike" kern="0" cap="none" spc="0" normalizeH="0" baseline="0" noProof="0" dirty="0">
              <a:ln>
                <a:noFill/>
              </a:ln>
              <a:solidFill>
                <a:schemeClr val="tx1"/>
              </a:solidFill>
              <a:effectLst/>
              <a:uLnTx/>
              <a:uFillTx/>
              <a:latin typeface="Arial"/>
              <a:ea typeface="Geneva" charset="-128"/>
              <a:cs typeface="Arial"/>
            </a:endParaRPr>
          </a:p>
        </p:txBody>
      </p:sp>
      <p:sp>
        <p:nvSpPr>
          <p:cNvPr id="2" name="Title 1"/>
          <p:cNvSpPr>
            <a:spLocks noGrp="1"/>
          </p:cNvSpPr>
          <p:nvPr>
            <p:ph type="title"/>
          </p:nvPr>
        </p:nvSpPr>
        <p:spPr>
          <a:xfrm>
            <a:off x="457200" y="274638"/>
            <a:ext cx="5704666" cy="347154"/>
          </a:xfrm>
        </p:spPr>
        <p:txBody>
          <a:bodyPr>
            <a:noAutofit/>
          </a:bodyPr>
          <a:lstStyle/>
          <a:p>
            <a:r>
              <a:rPr lang="en-GB" sz="2000" dirty="0" smtClean="0"/>
              <a:t>IAPT Stepped Care – Model</a:t>
            </a:r>
            <a:endParaRPr lang="en-GB" sz="2000" dirty="0"/>
          </a:p>
        </p:txBody>
      </p:sp>
      <p:graphicFrame>
        <p:nvGraphicFramePr>
          <p:cNvPr id="3" name="Table 2"/>
          <p:cNvGraphicFramePr>
            <a:graphicFrameLocks noGrp="1"/>
          </p:cNvGraphicFramePr>
          <p:nvPr>
            <p:extLst>
              <p:ext uri="{D42A27DB-BD31-4B8C-83A1-F6EECF244321}">
                <p14:modId xmlns:p14="http://schemas.microsoft.com/office/powerpoint/2010/main" val="2981609979"/>
              </p:ext>
            </p:extLst>
          </p:nvPr>
        </p:nvGraphicFramePr>
        <p:xfrm>
          <a:off x="146304" y="694946"/>
          <a:ext cx="8923084" cy="5303502"/>
        </p:xfrm>
        <a:graphic>
          <a:graphicData uri="http://schemas.openxmlformats.org/drawingml/2006/table">
            <a:tbl>
              <a:tblPr/>
              <a:tblGrid>
                <a:gridCol w="4454140"/>
                <a:gridCol w="4468944"/>
              </a:tblGrid>
              <a:tr h="360710">
                <a:tc>
                  <a:txBody>
                    <a:bodyPr/>
                    <a:lstStyle>
                      <a:lvl1pPr marL="0" algn="l" defTabSz="457200" rtl="0" eaLnBrk="1" latinLnBrk="0" hangingPunct="1">
                        <a:defRPr sz="1800" kern="1200">
                          <a:solidFill>
                            <a:schemeClr val="tx1"/>
                          </a:solidFill>
                          <a:latin typeface="Arial"/>
                        </a:defRPr>
                      </a:lvl1pPr>
                      <a:lvl2pPr marL="457200" algn="l" defTabSz="457200" rtl="0" eaLnBrk="1" latinLnBrk="0" hangingPunct="1">
                        <a:defRPr sz="1800" kern="1200">
                          <a:solidFill>
                            <a:schemeClr val="tx1"/>
                          </a:solidFill>
                          <a:latin typeface="Arial"/>
                        </a:defRPr>
                      </a:lvl2pPr>
                      <a:lvl3pPr marL="914400" algn="l" defTabSz="457200" rtl="0" eaLnBrk="1" latinLnBrk="0" hangingPunct="1">
                        <a:defRPr sz="1800" kern="1200">
                          <a:solidFill>
                            <a:schemeClr val="tx1"/>
                          </a:solidFill>
                          <a:latin typeface="Arial"/>
                        </a:defRPr>
                      </a:lvl3pPr>
                      <a:lvl4pPr marL="1371600" algn="l" defTabSz="457200" rtl="0" eaLnBrk="1" latinLnBrk="0" hangingPunct="1">
                        <a:defRPr sz="1800" kern="1200">
                          <a:solidFill>
                            <a:schemeClr val="tx1"/>
                          </a:solidFill>
                          <a:latin typeface="Arial"/>
                        </a:defRPr>
                      </a:lvl4pPr>
                      <a:lvl5pPr marL="1828800" algn="l" defTabSz="457200" rtl="0" eaLnBrk="1" latinLnBrk="0" hangingPunct="1">
                        <a:defRPr sz="1800" kern="1200">
                          <a:solidFill>
                            <a:schemeClr val="tx1"/>
                          </a:solidFill>
                          <a:latin typeface="Arial"/>
                        </a:defRPr>
                      </a:lvl5pPr>
                      <a:lvl6pPr marL="2286000" algn="l" defTabSz="457200" rtl="0" eaLnBrk="1" latinLnBrk="0" hangingPunct="1">
                        <a:defRPr sz="1800" kern="1200">
                          <a:solidFill>
                            <a:schemeClr val="tx1"/>
                          </a:solidFill>
                          <a:latin typeface="Arial"/>
                        </a:defRPr>
                      </a:lvl6pPr>
                      <a:lvl7pPr marL="2743200" algn="l" defTabSz="457200" rtl="0" eaLnBrk="1" latinLnBrk="0" hangingPunct="1">
                        <a:defRPr sz="1800" kern="1200">
                          <a:solidFill>
                            <a:schemeClr val="tx1"/>
                          </a:solidFill>
                          <a:latin typeface="Arial"/>
                        </a:defRPr>
                      </a:lvl7pPr>
                      <a:lvl8pPr marL="3200400" algn="l" defTabSz="457200" rtl="0" eaLnBrk="1" latinLnBrk="0" hangingPunct="1">
                        <a:defRPr sz="1800" kern="1200">
                          <a:solidFill>
                            <a:schemeClr val="tx1"/>
                          </a:solidFill>
                          <a:latin typeface="Arial"/>
                        </a:defRPr>
                      </a:lvl8pPr>
                      <a:lvl9pPr marL="3657600" algn="l" defTabSz="4572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3B342F"/>
                          </a:solidFill>
                          <a:effectLst/>
                          <a:latin typeface="Arial" pitchFamily="34" charset="0"/>
                          <a:ea typeface="MS MinNew Roman"/>
                          <a:cs typeface="Arial" pitchFamily="34" charset="0"/>
                        </a:rPr>
                        <a:t>Focus of the intervention</a:t>
                      </a:r>
                      <a:endParaRPr kumimoji="0" lang="en-US" sz="1800" b="0" i="0" u="none" strike="noStrike" cap="none" normalizeH="0" baseline="0" dirty="0" smtClean="0">
                        <a:ln>
                          <a:noFill/>
                        </a:ln>
                        <a:solidFill>
                          <a:schemeClr val="tx1"/>
                        </a:solidFill>
                        <a:effectLst/>
                        <a:latin typeface="Times New Roman" pitchFamily="18" charset="0"/>
                        <a:ea typeface="MS MinNew Roman"/>
                        <a:cs typeface="Arial" pitchFamily="34" charset="0"/>
                      </a:endParaRPr>
                    </a:p>
                  </a:txBody>
                  <a:tcPr marT="45717" marB="45717" horzOverflow="overflow">
                    <a:lnL w="12700" cap="flat" cmpd="sng" algn="ctr">
                      <a:solidFill>
                        <a:srgbClr val="564B42"/>
                      </a:solidFill>
                      <a:prstDash val="solid"/>
                      <a:round/>
                      <a:headEnd type="none" w="med" len="med"/>
                      <a:tailEnd type="none" w="med" len="med"/>
                    </a:lnL>
                    <a:lnR w="12700" cap="flat" cmpd="sng" algn="ctr">
                      <a:solidFill>
                        <a:srgbClr val="564B42"/>
                      </a:solidFill>
                      <a:prstDash val="solid"/>
                      <a:round/>
                      <a:headEnd type="none" w="med" len="med"/>
                      <a:tailEnd type="none" w="med" len="med"/>
                    </a:lnR>
                    <a:lnT w="12700" cap="flat" cmpd="sng" algn="ctr">
                      <a:solidFill>
                        <a:srgbClr val="564B42"/>
                      </a:solidFill>
                      <a:prstDash val="solid"/>
                      <a:round/>
                      <a:headEnd type="none" w="med" len="med"/>
                      <a:tailEnd type="none" w="med" len="med"/>
                    </a:lnT>
                    <a:lnB w="12700" cap="flat" cmpd="sng" algn="ctr">
                      <a:solidFill>
                        <a:srgbClr val="564B42"/>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marL="0" algn="l" defTabSz="457200" rtl="0" eaLnBrk="1" latinLnBrk="0" hangingPunct="1">
                        <a:defRPr sz="1800" kern="1200">
                          <a:solidFill>
                            <a:schemeClr val="tx1"/>
                          </a:solidFill>
                          <a:latin typeface="Arial"/>
                        </a:defRPr>
                      </a:lvl1pPr>
                      <a:lvl2pPr marL="457200" algn="l" defTabSz="457200" rtl="0" eaLnBrk="1" latinLnBrk="0" hangingPunct="1">
                        <a:defRPr sz="1800" kern="1200">
                          <a:solidFill>
                            <a:schemeClr val="tx1"/>
                          </a:solidFill>
                          <a:latin typeface="Arial"/>
                        </a:defRPr>
                      </a:lvl2pPr>
                      <a:lvl3pPr marL="914400" algn="l" defTabSz="457200" rtl="0" eaLnBrk="1" latinLnBrk="0" hangingPunct="1">
                        <a:defRPr sz="1800" kern="1200">
                          <a:solidFill>
                            <a:schemeClr val="tx1"/>
                          </a:solidFill>
                          <a:latin typeface="Arial"/>
                        </a:defRPr>
                      </a:lvl3pPr>
                      <a:lvl4pPr marL="1371600" algn="l" defTabSz="457200" rtl="0" eaLnBrk="1" latinLnBrk="0" hangingPunct="1">
                        <a:defRPr sz="1800" kern="1200">
                          <a:solidFill>
                            <a:schemeClr val="tx1"/>
                          </a:solidFill>
                          <a:latin typeface="Arial"/>
                        </a:defRPr>
                      </a:lvl4pPr>
                      <a:lvl5pPr marL="1828800" algn="l" defTabSz="457200" rtl="0" eaLnBrk="1" latinLnBrk="0" hangingPunct="1">
                        <a:defRPr sz="1800" kern="1200">
                          <a:solidFill>
                            <a:schemeClr val="tx1"/>
                          </a:solidFill>
                          <a:latin typeface="Arial"/>
                        </a:defRPr>
                      </a:lvl5pPr>
                      <a:lvl6pPr marL="2286000" algn="l" defTabSz="457200" rtl="0" eaLnBrk="1" latinLnBrk="0" hangingPunct="1">
                        <a:defRPr sz="1800" kern="1200">
                          <a:solidFill>
                            <a:schemeClr val="tx1"/>
                          </a:solidFill>
                          <a:latin typeface="Arial"/>
                        </a:defRPr>
                      </a:lvl6pPr>
                      <a:lvl7pPr marL="2743200" algn="l" defTabSz="457200" rtl="0" eaLnBrk="1" latinLnBrk="0" hangingPunct="1">
                        <a:defRPr sz="1800" kern="1200">
                          <a:solidFill>
                            <a:schemeClr val="tx1"/>
                          </a:solidFill>
                          <a:latin typeface="Arial"/>
                        </a:defRPr>
                      </a:lvl7pPr>
                      <a:lvl8pPr marL="3200400" algn="l" defTabSz="457200" rtl="0" eaLnBrk="1" latinLnBrk="0" hangingPunct="1">
                        <a:defRPr sz="1800" kern="1200">
                          <a:solidFill>
                            <a:schemeClr val="tx1"/>
                          </a:solidFill>
                          <a:latin typeface="Arial"/>
                        </a:defRPr>
                      </a:lvl8pPr>
                      <a:lvl9pPr marL="3657600" algn="l" defTabSz="4572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3B342F"/>
                          </a:solidFill>
                          <a:effectLst/>
                          <a:latin typeface="Arial" pitchFamily="34" charset="0"/>
                          <a:ea typeface="MS MinNew Roman"/>
                          <a:cs typeface="Arial" pitchFamily="34" charset="0"/>
                        </a:rPr>
                        <a:t>Nature of the intervention</a:t>
                      </a:r>
                      <a:endParaRPr kumimoji="0" lang="en-US" sz="1800" b="0" i="0" u="none" strike="noStrike" cap="none" normalizeH="0" baseline="0" dirty="0" smtClean="0">
                        <a:ln>
                          <a:noFill/>
                        </a:ln>
                        <a:solidFill>
                          <a:schemeClr val="tx1"/>
                        </a:solidFill>
                        <a:effectLst/>
                        <a:latin typeface="Times New Roman" pitchFamily="18" charset="0"/>
                        <a:ea typeface="MS MinNew Roman"/>
                        <a:cs typeface="Arial" pitchFamily="34" charset="0"/>
                      </a:endParaRPr>
                    </a:p>
                  </a:txBody>
                  <a:tcPr marT="45717" marB="45717" horzOverflow="overflow">
                    <a:lnL w="12700" cap="flat" cmpd="sng" algn="ctr">
                      <a:solidFill>
                        <a:srgbClr val="564B42"/>
                      </a:solidFill>
                      <a:prstDash val="solid"/>
                      <a:round/>
                      <a:headEnd type="none" w="med" len="med"/>
                      <a:tailEnd type="none" w="med" len="med"/>
                    </a:lnL>
                    <a:lnR w="12700" cap="flat" cmpd="sng" algn="ctr">
                      <a:solidFill>
                        <a:srgbClr val="564B42"/>
                      </a:solidFill>
                      <a:prstDash val="solid"/>
                      <a:round/>
                      <a:headEnd type="none" w="med" len="med"/>
                      <a:tailEnd type="none" w="med" len="med"/>
                    </a:lnR>
                    <a:lnT w="12700" cap="flat" cmpd="sng" algn="ctr">
                      <a:solidFill>
                        <a:srgbClr val="564B42"/>
                      </a:solidFill>
                      <a:prstDash val="solid"/>
                      <a:round/>
                      <a:headEnd type="none" w="med" len="med"/>
                      <a:tailEnd type="none" w="med" len="med"/>
                    </a:lnT>
                    <a:lnB w="12700" cap="flat" cmpd="sng" algn="ctr">
                      <a:solidFill>
                        <a:srgbClr val="564B42"/>
                      </a:solidFill>
                      <a:prstDash val="solid"/>
                      <a:round/>
                      <a:headEnd type="none" w="med" len="med"/>
                      <a:tailEnd type="none" w="med" len="med"/>
                    </a:lnB>
                    <a:lnTlToBr>
                      <a:noFill/>
                    </a:lnTlToBr>
                    <a:lnBlToTr>
                      <a:noFill/>
                    </a:lnBlToTr>
                    <a:solidFill>
                      <a:schemeClr val="accent5">
                        <a:lumMod val="20000"/>
                        <a:lumOff val="80000"/>
                      </a:schemeClr>
                    </a:solidFill>
                  </a:tcPr>
                </a:tc>
              </a:tr>
              <a:tr h="2615186">
                <a:tc>
                  <a:txBody>
                    <a:bodyPr/>
                    <a:lstStyle>
                      <a:lvl1pPr marL="0" algn="l" defTabSz="457200" rtl="0" eaLnBrk="1" latinLnBrk="0" hangingPunct="1">
                        <a:defRPr sz="1800" kern="1200">
                          <a:solidFill>
                            <a:schemeClr val="tx1"/>
                          </a:solidFill>
                          <a:latin typeface="Arial"/>
                        </a:defRPr>
                      </a:lvl1pPr>
                      <a:lvl2pPr marL="457200" algn="l" defTabSz="457200" rtl="0" eaLnBrk="1" latinLnBrk="0" hangingPunct="1">
                        <a:defRPr sz="1800" kern="1200">
                          <a:solidFill>
                            <a:schemeClr val="tx1"/>
                          </a:solidFill>
                          <a:latin typeface="Arial"/>
                        </a:defRPr>
                      </a:lvl2pPr>
                      <a:lvl3pPr marL="914400" algn="l" defTabSz="457200" rtl="0" eaLnBrk="1" latinLnBrk="0" hangingPunct="1">
                        <a:defRPr sz="1800" kern="1200">
                          <a:solidFill>
                            <a:schemeClr val="tx1"/>
                          </a:solidFill>
                          <a:latin typeface="Arial"/>
                        </a:defRPr>
                      </a:lvl3pPr>
                      <a:lvl4pPr marL="1371600" algn="l" defTabSz="457200" rtl="0" eaLnBrk="1" latinLnBrk="0" hangingPunct="1">
                        <a:defRPr sz="1800" kern="1200">
                          <a:solidFill>
                            <a:schemeClr val="tx1"/>
                          </a:solidFill>
                          <a:latin typeface="Arial"/>
                        </a:defRPr>
                      </a:lvl4pPr>
                      <a:lvl5pPr marL="1828800" algn="l" defTabSz="457200" rtl="0" eaLnBrk="1" latinLnBrk="0" hangingPunct="1">
                        <a:defRPr sz="1800" kern="1200">
                          <a:solidFill>
                            <a:schemeClr val="tx1"/>
                          </a:solidFill>
                          <a:latin typeface="Arial"/>
                        </a:defRPr>
                      </a:lvl5pPr>
                      <a:lvl6pPr marL="2286000" algn="l" defTabSz="457200" rtl="0" eaLnBrk="1" latinLnBrk="0" hangingPunct="1">
                        <a:defRPr sz="1800" kern="1200">
                          <a:solidFill>
                            <a:schemeClr val="tx1"/>
                          </a:solidFill>
                          <a:latin typeface="Arial"/>
                        </a:defRPr>
                      </a:lvl6pPr>
                      <a:lvl7pPr marL="2743200" algn="l" defTabSz="457200" rtl="0" eaLnBrk="1" latinLnBrk="0" hangingPunct="1">
                        <a:defRPr sz="1800" kern="1200">
                          <a:solidFill>
                            <a:schemeClr val="tx1"/>
                          </a:solidFill>
                          <a:latin typeface="Arial"/>
                        </a:defRPr>
                      </a:lvl7pPr>
                      <a:lvl8pPr marL="3200400" algn="l" defTabSz="457200" rtl="0" eaLnBrk="1" latinLnBrk="0" hangingPunct="1">
                        <a:defRPr sz="1800" kern="1200">
                          <a:solidFill>
                            <a:schemeClr val="tx1"/>
                          </a:solidFill>
                          <a:latin typeface="Arial"/>
                        </a:defRPr>
                      </a:lvl8pPr>
                      <a:lvl9pPr marL="3657600" algn="l" defTabSz="4572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3B342F"/>
                          </a:solidFill>
                          <a:effectLst/>
                          <a:latin typeface="Arial" pitchFamily="34" charset="0"/>
                          <a:ea typeface="MS MinNew Roman"/>
                          <a:cs typeface="Arial" pitchFamily="34" charset="0"/>
                        </a:rPr>
                        <a:t>Step 3:</a:t>
                      </a:r>
                      <a:r>
                        <a:rPr kumimoji="0" lang="en-US" sz="1400" b="0" i="0" u="none" strike="noStrike" cap="none" normalizeH="0" baseline="0" dirty="0" smtClean="0">
                          <a:ln>
                            <a:noFill/>
                          </a:ln>
                          <a:solidFill>
                            <a:srgbClr val="3B342F"/>
                          </a:solidFill>
                          <a:effectLst/>
                          <a:latin typeface="Arial" pitchFamily="34" charset="0"/>
                          <a:ea typeface="MS MinNew Roman"/>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rgbClr val="3B342F"/>
                          </a:solidFill>
                          <a:effectLst/>
                          <a:latin typeface="Arial" pitchFamily="34" charset="0"/>
                          <a:ea typeface="MS MinNew Roman"/>
                          <a:cs typeface="Arial" pitchFamily="34" charset="0"/>
                        </a:rPr>
                        <a:t>mild to moderate or persistent depression that has not responded to a low-intensity intervention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rgbClr val="3B342F"/>
                          </a:solidFill>
                          <a:effectLst/>
                          <a:latin typeface="Arial" pitchFamily="34" charset="0"/>
                          <a:ea typeface="MS MinNew Roman"/>
                          <a:cs typeface="Arial" pitchFamily="34" charset="0"/>
                        </a:rPr>
                        <a:t>initial presentation of moderate or severe depression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rgbClr val="3B342F"/>
                          </a:solidFill>
                          <a:effectLst/>
                          <a:latin typeface="Arial" pitchFamily="34" charset="0"/>
                          <a:ea typeface="MS MinNew Roman"/>
                          <a:cs typeface="Arial" pitchFamily="34" charset="0"/>
                        </a:rPr>
                        <a:t>GAD with marked functional impairment or that has not responded to a low-intensity intervention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rgbClr val="3B342F"/>
                          </a:solidFill>
                          <a:effectLst/>
                          <a:latin typeface="Arial" pitchFamily="34" charset="0"/>
                          <a:ea typeface="MS MinNew Roman"/>
                          <a:cs typeface="Arial" pitchFamily="34" charset="0"/>
                        </a:rPr>
                        <a:t>moderate to severe panic disorder;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rgbClr val="3B342F"/>
                          </a:solidFill>
                          <a:effectLst/>
                          <a:latin typeface="Arial" pitchFamily="34" charset="0"/>
                          <a:ea typeface="MS MinNew Roman"/>
                          <a:cs typeface="Arial" pitchFamily="34" charset="0"/>
                        </a:rPr>
                        <a:t>OCD with moderate or severe functional impairment; BDD with mild impairment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rgbClr val="3B342F"/>
                          </a:solidFill>
                          <a:effectLst/>
                          <a:latin typeface="Arial" pitchFamily="34" charset="0"/>
                          <a:ea typeface="MS MinNew Roman"/>
                          <a:cs typeface="Arial" pitchFamily="34" charset="0"/>
                        </a:rPr>
                        <a:t>PTSD.</a:t>
                      </a:r>
                      <a:endParaRPr kumimoji="0" lang="en-GB" sz="1400" b="0" i="0" u="none" strike="noStrike" cap="none" normalizeH="0" baseline="0" dirty="0" smtClean="0">
                        <a:ln>
                          <a:noFill/>
                        </a:ln>
                        <a:solidFill>
                          <a:schemeClr val="tx1"/>
                        </a:solidFill>
                        <a:effectLst/>
                        <a:latin typeface="Times New Roman" pitchFamily="18" charset="0"/>
                        <a:ea typeface="MS MinNew Roman"/>
                        <a:cs typeface="Times New Roman" pitchFamily="18" charset="0"/>
                      </a:endParaRPr>
                    </a:p>
                  </a:txBody>
                  <a:tcPr marT="45717" marB="45717" horzOverflow="overflow">
                    <a:lnL w="12700" cap="flat" cmpd="sng" algn="ctr">
                      <a:solidFill>
                        <a:srgbClr val="564B42"/>
                      </a:solidFill>
                      <a:prstDash val="solid"/>
                      <a:round/>
                      <a:headEnd type="none" w="med" len="med"/>
                      <a:tailEnd type="none" w="med" len="med"/>
                    </a:lnL>
                    <a:lnR w="12700" cap="flat" cmpd="sng" algn="ctr">
                      <a:solidFill>
                        <a:srgbClr val="564B42"/>
                      </a:solidFill>
                      <a:prstDash val="solid"/>
                      <a:round/>
                      <a:headEnd type="none" w="med" len="med"/>
                      <a:tailEnd type="none" w="med" len="med"/>
                    </a:lnR>
                    <a:lnT w="12700" cap="flat" cmpd="sng" algn="ctr">
                      <a:solidFill>
                        <a:srgbClr val="564B42"/>
                      </a:solidFill>
                      <a:prstDash val="solid"/>
                      <a:round/>
                      <a:headEnd type="none" w="med" len="med"/>
                      <a:tailEnd type="none" w="med" len="med"/>
                    </a:lnT>
                    <a:lnB w="12700" cap="flat" cmpd="sng" algn="ctr">
                      <a:solidFill>
                        <a:srgbClr val="564B42"/>
                      </a:solidFill>
                      <a:prstDash val="solid"/>
                      <a:round/>
                      <a:headEnd type="none" w="med" len="med"/>
                      <a:tailEnd type="none" w="med" len="med"/>
                    </a:lnB>
                    <a:lnTlToBr>
                      <a:noFill/>
                    </a:lnTlToBr>
                    <a:lnBlToTr>
                      <a:noFill/>
                    </a:lnBlToTr>
                    <a:solidFill>
                      <a:srgbClr val="FFFFFF"/>
                    </a:solidFill>
                  </a:tcPr>
                </a:tc>
                <a:tc>
                  <a:txBody>
                    <a:bodyPr/>
                    <a:lstStyle>
                      <a:lvl1pPr marL="0" algn="l" defTabSz="457200" rtl="0" eaLnBrk="1" latinLnBrk="0" hangingPunct="1">
                        <a:defRPr sz="1800" kern="1200">
                          <a:solidFill>
                            <a:schemeClr val="tx1"/>
                          </a:solidFill>
                          <a:latin typeface="Arial"/>
                        </a:defRPr>
                      </a:lvl1pPr>
                      <a:lvl2pPr marL="457200" algn="l" defTabSz="457200" rtl="0" eaLnBrk="1" latinLnBrk="0" hangingPunct="1">
                        <a:defRPr sz="1800" kern="1200">
                          <a:solidFill>
                            <a:schemeClr val="tx1"/>
                          </a:solidFill>
                          <a:latin typeface="Arial"/>
                        </a:defRPr>
                      </a:lvl2pPr>
                      <a:lvl3pPr marL="914400" algn="l" defTabSz="457200" rtl="0" eaLnBrk="1" latinLnBrk="0" hangingPunct="1">
                        <a:defRPr sz="1800" kern="1200">
                          <a:solidFill>
                            <a:schemeClr val="tx1"/>
                          </a:solidFill>
                          <a:latin typeface="Arial"/>
                        </a:defRPr>
                      </a:lvl3pPr>
                      <a:lvl4pPr marL="1371600" algn="l" defTabSz="457200" rtl="0" eaLnBrk="1" latinLnBrk="0" hangingPunct="1">
                        <a:defRPr sz="1800" kern="1200">
                          <a:solidFill>
                            <a:schemeClr val="tx1"/>
                          </a:solidFill>
                          <a:latin typeface="Arial"/>
                        </a:defRPr>
                      </a:lvl4pPr>
                      <a:lvl5pPr marL="1828800" algn="l" defTabSz="457200" rtl="0" eaLnBrk="1" latinLnBrk="0" hangingPunct="1">
                        <a:defRPr sz="1800" kern="1200">
                          <a:solidFill>
                            <a:schemeClr val="tx1"/>
                          </a:solidFill>
                          <a:latin typeface="Arial"/>
                        </a:defRPr>
                      </a:lvl5pPr>
                      <a:lvl6pPr marL="2286000" algn="l" defTabSz="457200" rtl="0" eaLnBrk="1" latinLnBrk="0" hangingPunct="1">
                        <a:defRPr sz="1800" kern="1200">
                          <a:solidFill>
                            <a:schemeClr val="tx1"/>
                          </a:solidFill>
                          <a:latin typeface="Arial"/>
                        </a:defRPr>
                      </a:lvl6pPr>
                      <a:lvl7pPr marL="2743200" algn="l" defTabSz="457200" rtl="0" eaLnBrk="1" latinLnBrk="0" hangingPunct="1">
                        <a:defRPr sz="1800" kern="1200">
                          <a:solidFill>
                            <a:schemeClr val="tx1"/>
                          </a:solidFill>
                          <a:latin typeface="Arial"/>
                        </a:defRPr>
                      </a:lvl7pPr>
                      <a:lvl8pPr marL="3200400" algn="l" defTabSz="457200" rtl="0" eaLnBrk="1" latinLnBrk="0" hangingPunct="1">
                        <a:defRPr sz="1800" kern="1200">
                          <a:solidFill>
                            <a:schemeClr val="tx1"/>
                          </a:solidFill>
                          <a:latin typeface="Arial"/>
                        </a:defRPr>
                      </a:lvl8pPr>
                      <a:lvl9pPr marL="3657600" algn="l" defTabSz="4572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3B342F"/>
                          </a:solidFill>
                          <a:effectLst/>
                          <a:latin typeface="Arial" pitchFamily="34" charset="0"/>
                          <a:ea typeface="MS MinNew Roman"/>
                          <a:cs typeface="Arial" pitchFamily="34" charset="0"/>
                        </a:rPr>
                        <a:t>NICE approved high intensity psychological treatments for: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3B342F"/>
                          </a:solidFill>
                          <a:effectLst/>
                          <a:latin typeface="Arial" pitchFamily="34" charset="0"/>
                          <a:ea typeface="MS MinNew Roman"/>
                          <a:cs typeface="Arial" pitchFamily="34" charset="0"/>
                        </a:rPr>
                        <a:t>Depression:</a:t>
                      </a:r>
                      <a:r>
                        <a:rPr kumimoji="0" lang="en-US" sz="1200" b="0" i="0" u="none" strike="noStrike" cap="none" normalizeH="0" baseline="0" smtClean="0">
                          <a:ln>
                            <a:noFill/>
                          </a:ln>
                          <a:solidFill>
                            <a:srgbClr val="3B342F"/>
                          </a:solidFill>
                          <a:effectLst/>
                          <a:latin typeface="Arial" pitchFamily="34" charset="0"/>
                          <a:ea typeface="MS MinNew Roman"/>
                          <a:cs typeface="Arial" pitchFamily="34" charset="0"/>
                        </a:rPr>
                        <a:t> CBT, behavioural activation (1:1 and group), counselling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3B342F"/>
                          </a:solidFill>
                          <a:effectLst/>
                          <a:latin typeface="Arial" pitchFamily="34" charset="0"/>
                          <a:ea typeface="MS MinNew Roman"/>
                          <a:cs typeface="Arial" pitchFamily="34" charset="0"/>
                        </a:rPr>
                        <a:t>Generalised Anxiety Disorder (GAD):</a:t>
                      </a:r>
                      <a:r>
                        <a:rPr kumimoji="0" lang="en-US" sz="1200" b="0" i="0" u="none" strike="noStrike" cap="none" normalizeH="0" baseline="0" smtClean="0">
                          <a:ln>
                            <a:noFill/>
                          </a:ln>
                          <a:solidFill>
                            <a:srgbClr val="3B342F"/>
                          </a:solidFill>
                          <a:effectLst/>
                          <a:latin typeface="Arial" pitchFamily="34" charset="0"/>
                          <a:ea typeface="MS MinNew Roman"/>
                          <a:cs typeface="Arial" pitchFamily="34" charset="0"/>
                        </a:rPr>
                        <a:t> CBT</a:t>
                      </a:r>
                      <a:endParaRPr kumimoji="0" lang="en-GB" sz="1200" b="0" i="0" u="none" strike="noStrike" cap="none" normalizeH="0" baseline="0" smtClean="0">
                        <a:ln>
                          <a:noFill/>
                        </a:ln>
                        <a:solidFill>
                          <a:schemeClr val="tx1"/>
                        </a:solidFill>
                        <a:effectLst/>
                        <a:latin typeface="Times New Roman" pitchFamily="18" charset="0"/>
                        <a:ea typeface="MS MinNew Roman"/>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3B342F"/>
                          </a:solidFill>
                          <a:effectLst/>
                          <a:latin typeface="Arial" pitchFamily="34" charset="0"/>
                          <a:ea typeface="MS MinNew Roman"/>
                          <a:cs typeface="Arial" pitchFamily="34" charset="0"/>
                        </a:rPr>
                        <a:t>Panic disorder:</a:t>
                      </a:r>
                      <a:r>
                        <a:rPr kumimoji="0" lang="en-US" sz="1200" b="0" i="0" u="none" strike="noStrike" cap="none" normalizeH="0" baseline="0" smtClean="0">
                          <a:ln>
                            <a:noFill/>
                          </a:ln>
                          <a:solidFill>
                            <a:srgbClr val="3B342F"/>
                          </a:solidFill>
                          <a:effectLst/>
                          <a:latin typeface="Arial" pitchFamily="34" charset="0"/>
                          <a:ea typeface="MS MinNew Roman"/>
                          <a:cs typeface="Arial" pitchFamily="34" charset="0"/>
                        </a:rPr>
                        <a:t> CBT,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3B342F"/>
                          </a:solidFill>
                          <a:effectLst/>
                          <a:latin typeface="Arial" pitchFamily="34" charset="0"/>
                          <a:ea typeface="MS MinNew Roman"/>
                          <a:cs typeface="Arial" pitchFamily="34" charset="0"/>
                        </a:rPr>
                        <a:t>Obessional Compulsive Disorder / Body Dysmporphic Disoder (mild impairment):</a:t>
                      </a:r>
                      <a:r>
                        <a:rPr kumimoji="0" lang="en-US" sz="1200" b="0" i="0" u="none" strike="noStrike" cap="none" normalizeH="0" baseline="0" smtClean="0">
                          <a:ln>
                            <a:noFill/>
                          </a:ln>
                          <a:solidFill>
                            <a:srgbClr val="3B342F"/>
                          </a:solidFill>
                          <a:effectLst/>
                          <a:latin typeface="Arial" pitchFamily="34" charset="0"/>
                          <a:ea typeface="MS MinNew Roman"/>
                          <a:cs typeface="Arial" pitchFamily="34" charset="0"/>
                        </a:rPr>
                        <a:t> CBT (including ERP).</a:t>
                      </a:r>
                      <a:endParaRPr kumimoji="0" lang="en-GB"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3B342F"/>
                          </a:solidFill>
                          <a:effectLst/>
                          <a:latin typeface="Arial" pitchFamily="34" charset="0"/>
                          <a:ea typeface="MS MinNew Roman"/>
                          <a:cs typeface="MS MinNew Roman"/>
                        </a:rPr>
                        <a:t>Post Traumatic Stress Disorder (PTSD):</a:t>
                      </a:r>
                      <a:r>
                        <a:rPr kumimoji="0" lang="en-US" sz="1200" b="0" i="0" u="none" strike="noStrike" cap="none" normalizeH="0" baseline="0" smtClean="0">
                          <a:ln>
                            <a:noFill/>
                          </a:ln>
                          <a:solidFill>
                            <a:srgbClr val="3B342F"/>
                          </a:solidFill>
                          <a:effectLst/>
                          <a:latin typeface="Arial" pitchFamily="34" charset="0"/>
                          <a:ea typeface="MS MinNew Roman"/>
                          <a:cs typeface="MS MinNew Roman"/>
                        </a:rPr>
                        <a:t> Trauma-focused CBT (group and individual), EMDR.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3B342F"/>
                          </a:solidFill>
                          <a:effectLst/>
                          <a:latin typeface="Arial" pitchFamily="34" charset="0"/>
                          <a:ea typeface="MS MinNew Roman"/>
                          <a:cs typeface="MS MinNew Roman"/>
                        </a:rPr>
                        <a:t>Health Anxiety:</a:t>
                      </a:r>
                      <a:r>
                        <a:rPr kumimoji="0" lang="en-US" sz="1200" b="0" i="0" u="none" strike="noStrike" cap="none" normalizeH="0" baseline="0" smtClean="0">
                          <a:ln>
                            <a:noFill/>
                          </a:ln>
                          <a:solidFill>
                            <a:srgbClr val="3B342F"/>
                          </a:solidFill>
                          <a:effectLst/>
                          <a:latin typeface="Arial" pitchFamily="34" charset="0"/>
                          <a:ea typeface="MS MinNew Roman"/>
                          <a:cs typeface="MS MinNew Roman"/>
                        </a:rPr>
                        <a:t> CBT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3B342F"/>
                          </a:solidFill>
                          <a:effectLst/>
                          <a:latin typeface="Arial" pitchFamily="34" charset="0"/>
                          <a:ea typeface="MS MinNew Roman"/>
                          <a:cs typeface="MS MinNew Roman"/>
                        </a:rPr>
                        <a:t>Chronic Bereavement</a:t>
                      </a:r>
                      <a:r>
                        <a:rPr kumimoji="0" lang="en-US" sz="1200" b="0" i="0" u="none" strike="noStrike" cap="none" normalizeH="0" baseline="0" smtClean="0">
                          <a:ln>
                            <a:noFill/>
                          </a:ln>
                          <a:solidFill>
                            <a:srgbClr val="3B342F"/>
                          </a:solidFill>
                          <a:effectLst/>
                          <a:latin typeface="Arial" pitchFamily="34" charset="0"/>
                          <a:ea typeface="MS MinNew Roman"/>
                          <a:cs typeface="MS MinNew Roman"/>
                        </a:rPr>
                        <a:t>: Counselling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3B342F"/>
                          </a:solidFill>
                          <a:effectLst/>
                          <a:latin typeface="Arial" pitchFamily="34" charset="0"/>
                          <a:ea typeface="MS MinNew Roman"/>
                          <a:cs typeface="MS MinNew Roman"/>
                        </a:rPr>
                        <a:t>Phobias</a:t>
                      </a:r>
                      <a:r>
                        <a:rPr kumimoji="0" lang="en-US" sz="1200" b="0" i="0" u="none" strike="noStrike" cap="none" normalizeH="0" baseline="0" smtClean="0">
                          <a:ln>
                            <a:noFill/>
                          </a:ln>
                          <a:solidFill>
                            <a:srgbClr val="3B342F"/>
                          </a:solidFill>
                          <a:effectLst/>
                          <a:latin typeface="Arial" pitchFamily="34" charset="0"/>
                          <a:ea typeface="MS MinNew Roman"/>
                          <a:cs typeface="MS MinNew Roman"/>
                        </a:rPr>
                        <a:t> </a:t>
                      </a:r>
                      <a:r>
                        <a:rPr kumimoji="0" lang="en-US" sz="1200" b="0" i="0" u="none" strike="noStrike" cap="none" normalizeH="0" baseline="0" smtClean="0">
                          <a:ln>
                            <a:noFill/>
                          </a:ln>
                          <a:solidFill>
                            <a:srgbClr val="3B342F"/>
                          </a:solidFill>
                          <a:effectLst/>
                          <a:latin typeface="Times New Roman"/>
                          <a:ea typeface="MS MinNew Roman"/>
                          <a:cs typeface="MS MinNew Roman"/>
                        </a:rPr>
                        <a:t>–</a:t>
                      </a:r>
                      <a:r>
                        <a:rPr kumimoji="0" lang="en-US" sz="1200" b="0" i="0" u="none" strike="noStrike" cap="none" normalizeH="0" baseline="0" smtClean="0">
                          <a:ln>
                            <a:noFill/>
                          </a:ln>
                          <a:solidFill>
                            <a:srgbClr val="3B342F"/>
                          </a:solidFill>
                          <a:effectLst/>
                          <a:latin typeface="Arial" pitchFamily="34" charset="0"/>
                          <a:ea typeface="MS MinNew Roman"/>
                          <a:cs typeface="MS MinNew Roman"/>
                        </a:rPr>
                        <a:t> CBT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3B342F"/>
                          </a:solidFill>
                          <a:effectLst/>
                          <a:latin typeface="Arial" pitchFamily="34" charset="0"/>
                          <a:ea typeface="MS MinNew Roman"/>
                          <a:cs typeface="MS MinNew Roman"/>
                        </a:rPr>
                        <a:t>Social Anxiety</a:t>
                      </a:r>
                      <a:r>
                        <a:rPr kumimoji="0" lang="en-US" sz="1200" b="0" i="0" u="none" strike="noStrike" cap="none" normalizeH="0" baseline="0" smtClean="0">
                          <a:ln>
                            <a:noFill/>
                          </a:ln>
                          <a:solidFill>
                            <a:srgbClr val="3B342F"/>
                          </a:solidFill>
                          <a:effectLst/>
                          <a:latin typeface="Arial" pitchFamily="34" charset="0"/>
                          <a:ea typeface="MS MinNew Roman"/>
                          <a:cs typeface="MS MinNew Roman"/>
                        </a:rPr>
                        <a:t>: CBT</a:t>
                      </a:r>
                      <a:endParaRPr kumimoji="0" lang="en-GB" sz="1200" b="0" i="0" u="none" strike="noStrike" cap="none" normalizeH="0" baseline="0" smtClean="0">
                        <a:ln>
                          <a:noFill/>
                        </a:ln>
                        <a:solidFill>
                          <a:schemeClr val="tx1"/>
                        </a:solidFill>
                        <a:effectLst/>
                        <a:latin typeface="Times New Roman" pitchFamily="18" charset="0"/>
                        <a:cs typeface="Times New Roman" pitchFamily="18" charset="0"/>
                      </a:endParaRPr>
                    </a:p>
                  </a:txBody>
                  <a:tcPr marT="45717" marB="45717" horzOverflow="overflow">
                    <a:lnL w="12700" cap="flat" cmpd="sng" algn="ctr">
                      <a:solidFill>
                        <a:srgbClr val="564B42"/>
                      </a:solidFill>
                      <a:prstDash val="solid"/>
                      <a:round/>
                      <a:headEnd type="none" w="med" len="med"/>
                      <a:tailEnd type="none" w="med" len="med"/>
                    </a:lnL>
                    <a:lnR w="12700" cap="flat" cmpd="sng" algn="ctr">
                      <a:solidFill>
                        <a:srgbClr val="564B42"/>
                      </a:solidFill>
                      <a:prstDash val="solid"/>
                      <a:round/>
                      <a:headEnd type="none" w="med" len="med"/>
                      <a:tailEnd type="none" w="med" len="med"/>
                    </a:lnR>
                    <a:lnT w="12700" cap="flat" cmpd="sng" algn="ctr">
                      <a:solidFill>
                        <a:srgbClr val="564B42"/>
                      </a:solidFill>
                      <a:prstDash val="solid"/>
                      <a:round/>
                      <a:headEnd type="none" w="med" len="med"/>
                      <a:tailEnd type="none" w="med" len="med"/>
                    </a:lnT>
                    <a:lnB w="12700" cap="flat" cmpd="sng" algn="ctr">
                      <a:solidFill>
                        <a:srgbClr val="564B42"/>
                      </a:solidFill>
                      <a:prstDash val="solid"/>
                      <a:round/>
                      <a:headEnd type="none" w="med" len="med"/>
                      <a:tailEnd type="none" w="med" len="med"/>
                    </a:lnB>
                    <a:lnTlToBr>
                      <a:noFill/>
                    </a:lnTlToBr>
                    <a:lnBlToTr>
                      <a:noFill/>
                    </a:lnBlToTr>
                    <a:solidFill>
                      <a:srgbClr val="FFFFFF"/>
                    </a:solidFill>
                  </a:tcPr>
                </a:tc>
              </a:tr>
              <a:tr h="2254470">
                <a:tc>
                  <a:txBody>
                    <a:bodyPr/>
                    <a:lstStyle>
                      <a:lvl1pPr marL="0" algn="l" defTabSz="457200" rtl="0" eaLnBrk="1" latinLnBrk="0" hangingPunct="1">
                        <a:defRPr sz="1800" kern="1200">
                          <a:solidFill>
                            <a:schemeClr val="tx1"/>
                          </a:solidFill>
                          <a:latin typeface="Arial"/>
                        </a:defRPr>
                      </a:lvl1pPr>
                      <a:lvl2pPr marL="457200" algn="l" defTabSz="457200" rtl="0" eaLnBrk="1" latinLnBrk="0" hangingPunct="1">
                        <a:defRPr sz="1800" kern="1200">
                          <a:solidFill>
                            <a:schemeClr val="tx1"/>
                          </a:solidFill>
                          <a:latin typeface="Arial"/>
                        </a:defRPr>
                      </a:lvl2pPr>
                      <a:lvl3pPr marL="914400" algn="l" defTabSz="457200" rtl="0" eaLnBrk="1" latinLnBrk="0" hangingPunct="1">
                        <a:defRPr sz="1800" kern="1200">
                          <a:solidFill>
                            <a:schemeClr val="tx1"/>
                          </a:solidFill>
                          <a:latin typeface="Arial"/>
                        </a:defRPr>
                      </a:lvl3pPr>
                      <a:lvl4pPr marL="1371600" algn="l" defTabSz="457200" rtl="0" eaLnBrk="1" latinLnBrk="0" hangingPunct="1">
                        <a:defRPr sz="1800" kern="1200">
                          <a:solidFill>
                            <a:schemeClr val="tx1"/>
                          </a:solidFill>
                          <a:latin typeface="Arial"/>
                        </a:defRPr>
                      </a:lvl4pPr>
                      <a:lvl5pPr marL="1828800" algn="l" defTabSz="457200" rtl="0" eaLnBrk="1" latinLnBrk="0" hangingPunct="1">
                        <a:defRPr sz="1800" kern="1200">
                          <a:solidFill>
                            <a:schemeClr val="tx1"/>
                          </a:solidFill>
                          <a:latin typeface="Arial"/>
                        </a:defRPr>
                      </a:lvl5pPr>
                      <a:lvl6pPr marL="2286000" algn="l" defTabSz="457200" rtl="0" eaLnBrk="1" latinLnBrk="0" hangingPunct="1">
                        <a:defRPr sz="1800" kern="1200">
                          <a:solidFill>
                            <a:schemeClr val="tx1"/>
                          </a:solidFill>
                          <a:latin typeface="Arial"/>
                        </a:defRPr>
                      </a:lvl6pPr>
                      <a:lvl7pPr marL="2743200" algn="l" defTabSz="457200" rtl="0" eaLnBrk="1" latinLnBrk="0" hangingPunct="1">
                        <a:defRPr sz="1800" kern="1200">
                          <a:solidFill>
                            <a:schemeClr val="tx1"/>
                          </a:solidFill>
                          <a:latin typeface="Arial"/>
                        </a:defRPr>
                      </a:lvl7pPr>
                      <a:lvl8pPr marL="3200400" algn="l" defTabSz="457200" rtl="0" eaLnBrk="1" latinLnBrk="0" hangingPunct="1">
                        <a:defRPr sz="1800" kern="1200">
                          <a:solidFill>
                            <a:schemeClr val="tx1"/>
                          </a:solidFill>
                          <a:latin typeface="Arial"/>
                        </a:defRPr>
                      </a:lvl8pPr>
                      <a:lvl9pPr marL="3657600" algn="l" defTabSz="4572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3B342F"/>
                          </a:solidFill>
                          <a:effectLst/>
                          <a:latin typeface="Arial" pitchFamily="34" charset="0"/>
                          <a:ea typeface="MS MinNew Roman"/>
                          <a:cs typeface="Arial" pitchFamily="34" charset="0"/>
                        </a:rPr>
                        <a:t>Step 2:</a:t>
                      </a:r>
                      <a:r>
                        <a:rPr kumimoji="0" lang="en-US" sz="1400" b="0" i="0" u="none" strike="noStrike" cap="none" normalizeH="0" baseline="0" dirty="0" smtClean="0">
                          <a:ln>
                            <a:noFill/>
                          </a:ln>
                          <a:solidFill>
                            <a:srgbClr val="3B342F"/>
                          </a:solidFill>
                          <a:effectLst/>
                          <a:latin typeface="Arial" pitchFamily="34" charset="0"/>
                          <a:ea typeface="MS MinNew Roman"/>
                          <a:cs typeface="Arial" pitchFamily="34" charset="0"/>
                        </a:rPr>
                        <a:t> Persistent sub-threshold depressive symptoms or mild to moderate depression; GAD; mild to moderate panic disorder; mild to moderate OCD; PTSD (including people with mild to moderate PTSD).</a:t>
                      </a:r>
                      <a:endParaRPr kumimoji="0" lang="en-GB" sz="1400" b="0" i="0" u="none" strike="noStrike" cap="none" normalizeH="0" baseline="0" dirty="0" smtClean="0">
                        <a:ln>
                          <a:noFill/>
                        </a:ln>
                        <a:solidFill>
                          <a:schemeClr val="tx1"/>
                        </a:solidFill>
                        <a:effectLst/>
                        <a:latin typeface="Times New Roman" pitchFamily="18" charset="0"/>
                        <a:ea typeface="MS MinNew Roman"/>
                        <a:cs typeface="Times New Roman" pitchFamily="18" charset="0"/>
                      </a:endParaRPr>
                    </a:p>
                  </a:txBody>
                  <a:tcPr marT="45717" marB="45717" horzOverflow="overflow">
                    <a:lnL w="12700" cap="flat" cmpd="sng" algn="ctr">
                      <a:solidFill>
                        <a:srgbClr val="564B42"/>
                      </a:solidFill>
                      <a:prstDash val="solid"/>
                      <a:round/>
                      <a:headEnd type="none" w="med" len="med"/>
                      <a:tailEnd type="none" w="med" len="med"/>
                    </a:lnL>
                    <a:lnR w="12700" cap="flat" cmpd="sng" algn="ctr">
                      <a:solidFill>
                        <a:srgbClr val="564B42"/>
                      </a:solidFill>
                      <a:prstDash val="solid"/>
                      <a:round/>
                      <a:headEnd type="none" w="med" len="med"/>
                      <a:tailEnd type="none" w="med" len="med"/>
                    </a:lnR>
                    <a:lnT w="12700" cap="flat" cmpd="sng" algn="ctr">
                      <a:solidFill>
                        <a:srgbClr val="564B42"/>
                      </a:solidFill>
                      <a:prstDash val="solid"/>
                      <a:round/>
                      <a:headEnd type="none" w="med" len="med"/>
                      <a:tailEnd type="none" w="med" len="med"/>
                    </a:lnT>
                    <a:lnB w="12700" cap="flat" cmpd="sng" algn="ctr">
                      <a:solidFill>
                        <a:srgbClr val="564B42"/>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marL="0" algn="l" defTabSz="457200" rtl="0" eaLnBrk="1" latinLnBrk="0" hangingPunct="1">
                        <a:defRPr sz="1800" kern="1200">
                          <a:solidFill>
                            <a:schemeClr val="tx1"/>
                          </a:solidFill>
                          <a:latin typeface="Arial"/>
                        </a:defRPr>
                      </a:lvl1pPr>
                      <a:lvl2pPr marL="457200" algn="l" defTabSz="457200" rtl="0" eaLnBrk="1" latinLnBrk="0" hangingPunct="1">
                        <a:defRPr sz="1800" kern="1200">
                          <a:solidFill>
                            <a:schemeClr val="tx1"/>
                          </a:solidFill>
                          <a:latin typeface="Arial"/>
                        </a:defRPr>
                      </a:lvl2pPr>
                      <a:lvl3pPr marL="914400" algn="l" defTabSz="457200" rtl="0" eaLnBrk="1" latinLnBrk="0" hangingPunct="1">
                        <a:defRPr sz="1800" kern="1200">
                          <a:solidFill>
                            <a:schemeClr val="tx1"/>
                          </a:solidFill>
                          <a:latin typeface="Arial"/>
                        </a:defRPr>
                      </a:lvl3pPr>
                      <a:lvl4pPr marL="1371600" algn="l" defTabSz="457200" rtl="0" eaLnBrk="1" latinLnBrk="0" hangingPunct="1">
                        <a:defRPr sz="1800" kern="1200">
                          <a:solidFill>
                            <a:schemeClr val="tx1"/>
                          </a:solidFill>
                          <a:latin typeface="Arial"/>
                        </a:defRPr>
                      </a:lvl4pPr>
                      <a:lvl5pPr marL="1828800" algn="l" defTabSz="457200" rtl="0" eaLnBrk="1" latinLnBrk="0" hangingPunct="1">
                        <a:defRPr sz="1800" kern="1200">
                          <a:solidFill>
                            <a:schemeClr val="tx1"/>
                          </a:solidFill>
                          <a:latin typeface="Arial"/>
                        </a:defRPr>
                      </a:lvl5pPr>
                      <a:lvl6pPr marL="2286000" algn="l" defTabSz="457200" rtl="0" eaLnBrk="1" latinLnBrk="0" hangingPunct="1">
                        <a:defRPr sz="1800" kern="1200">
                          <a:solidFill>
                            <a:schemeClr val="tx1"/>
                          </a:solidFill>
                          <a:latin typeface="Arial"/>
                        </a:defRPr>
                      </a:lvl6pPr>
                      <a:lvl7pPr marL="2743200" algn="l" defTabSz="457200" rtl="0" eaLnBrk="1" latinLnBrk="0" hangingPunct="1">
                        <a:defRPr sz="1800" kern="1200">
                          <a:solidFill>
                            <a:schemeClr val="tx1"/>
                          </a:solidFill>
                          <a:latin typeface="Arial"/>
                        </a:defRPr>
                      </a:lvl7pPr>
                      <a:lvl8pPr marL="3200400" algn="l" defTabSz="457200" rtl="0" eaLnBrk="1" latinLnBrk="0" hangingPunct="1">
                        <a:defRPr sz="1800" kern="1200">
                          <a:solidFill>
                            <a:schemeClr val="tx1"/>
                          </a:solidFill>
                          <a:latin typeface="Arial"/>
                        </a:defRPr>
                      </a:lvl8pPr>
                      <a:lvl9pPr marL="3657600" algn="l" defTabSz="4572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rgbClr val="3B342F"/>
                          </a:solidFill>
                          <a:effectLst/>
                          <a:latin typeface="Arial" pitchFamily="34" charset="0"/>
                          <a:ea typeface="MS MinNew Roman"/>
                          <a:cs typeface="Arial" pitchFamily="34" charset="0"/>
                        </a:rPr>
                        <a:t>NICE approved low intensity psychological treatments for: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3B342F"/>
                          </a:solidFill>
                          <a:effectLst/>
                          <a:latin typeface="Arial" pitchFamily="34" charset="0"/>
                          <a:ea typeface="MS MinNew Roman"/>
                          <a:cs typeface="Arial" pitchFamily="34" charset="0"/>
                        </a:rPr>
                        <a:t>Depression:</a:t>
                      </a:r>
                      <a:r>
                        <a:rPr kumimoji="0" lang="en-US" sz="1200" b="0" i="0" u="none" strike="noStrike" cap="none" normalizeH="0" baseline="0" dirty="0" smtClean="0">
                          <a:ln>
                            <a:noFill/>
                          </a:ln>
                          <a:solidFill>
                            <a:srgbClr val="3B342F"/>
                          </a:solidFill>
                          <a:effectLst/>
                          <a:latin typeface="Arial" pitchFamily="34" charset="0"/>
                          <a:ea typeface="MS MinNew Roman"/>
                          <a:cs typeface="Arial" pitchFamily="34" charset="0"/>
                        </a:rPr>
                        <a:t> Individual facilitated self-help, computerised CBT, structured physical activity &amp; group-based peer support (self-help) programs (Recovery through reading / Stress Pac)</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3B342F"/>
                          </a:solidFill>
                          <a:effectLst/>
                          <a:latin typeface="Arial" pitchFamily="34" charset="0"/>
                          <a:ea typeface="MS MinNew Roman"/>
                          <a:cs typeface="Arial" pitchFamily="34" charset="0"/>
                        </a:rPr>
                        <a:t>Panic disorder:</a:t>
                      </a:r>
                      <a:r>
                        <a:rPr kumimoji="0" lang="en-US" sz="1200" b="0" i="0" u="none" strike="noStrike" cap="none" normalizeH="0" baseline="0" dirty="0" smtClean="0">
                          <a:ln>
                            <a:noFill/>
                          </a:ln>
                          <a:solidFill>
                            <a:srgbClr val="3B342F"/>
                          </a:solidFill>
                          <a:effectLst/>
                          <a:latin typeface="Arial" pitchFamily="34" charset="0"/>
                          <a:ea typeface="MS MinNew Roman"/>
                          <a:cs typeface="Arial" pitchFamily="34" charset="0"/>
                        </a:rPr>
                        <a:t> Individual non-facilitated and facilitated self-help, psycho-educational groups, Agoraphobia package (for Panic with Agoraphobia).</a:t>
                      </a:r>
                      <a:endParaRPr kumimoji="0" lang="en-GB" sz="1200" b="0" i="0" u="none" strike="noStrike" cap="none" normalizeH="0" baseline="0" dirty="0" smtClean="0">
                        <a:ln>
                          <a:noFill/>
                        </a:ln>
                        <a:solidFill>
                          <a:schemeClr val="tx1"/>
                        </a:solidFill>
                        <a:effectLst/>
                        <a:latin typeface="Times New Roman" pitchFamily="18" charset="0"/>
                        <a:ea typeface="MS MinNew Roman"/>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3B342F"/>
                          </a:solidFill>
                          <a:effectLst/>
                          <a:latin typeface="Arial" pitchFamily="34" charset="0"/>
                          <a:ea typeface="MS MinNew Roman"/>
                          <a:cs typeface="Arial" pitchFamily="34" charset="0"/>
                        </a:rPr>
                        <a:t>OCD:</a:t>
                      </a:r>
                      <a:r>
                        <a:rPr kumimoji="0" lang="en-US" sz="1200" b="0" i="0" u="none" strike="noStrike" cap="none" normalizeH="0" baseline="0" dirty="0" smtClean="0">
                          <a:ln>
                            <a:noFill/>
                          </a:ln>
                          <a:solidFill>
                            <a:srgbClr val="3B342F"/>
                          </a:solidFill>
                          <a:effectLst/>
                          <a:latin typeface="Arial" pitchFamily="34" charset="0"/>
                          <a:ea typeface="MS MinNew Roman"/>
                          <a:cs typeface="Arial" pitchFamily="34" charset="0"/>
                        </a:rPr>
                        <a:t> Individual CBT (including ERP).</a:t>
                      </a:r>
                      <a:endParaRPr kumimoji="0" lang="en-GB"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3B342F"/>
                          </a:solidFill>
                          <a:effectLst/>
                          <a:latin typeface="Arial" pitchFamily="34" charset="0"/>
                          <a:ea typeface="MS MinNew Roman"/>
                          <a:cs typeface="MS MinNew Roman"/>
                        </a:rPr>
                        <a:t>PTSD:</a:t>
                      </a:r>
                      <a:r>
                        <a:rPr kumimoji="0" lang="en-US" sz="1200" b="0" i="0" u="none" strike="noStrike" cap="none" normalizeH="0" baseline="0" dirty="0" smtClean="0">
                          <a:ln>
                            <a:noFill/>
                          </a:ln>
                          <a:solidFill>
                            <a:srgbClr val="3B342F"/>
                          </a:solidFill>
                          <a:effectLst/>
                          <a:latin typeface="Arial" pitchFamily="34" charset="0"/>
                          <a:ea typeface="MS MinNew Roman"/>
                          <a:cs typeface="MS MinNew Roman"/>
                        </a:rPr>
                        <a:t> Psycho-education</a:t>
                      </a:r>
                      <a:endParaRPr kumimoji="0" lang="en-GB"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3B342F"/>
                          </a:solidFill>
                          <a:effectLst/>
                          <a:latin typeface="Arial" pitchFamily="34" charset="0"/>
                          <a:ea typeface="MS MinNew Roman"/>
                          <a:cs typeface="MS MinNew Roman"/>
                        </a:rPr>
                        <a:t>Phobias: </a:t>
                      </a:r>
                      <a:r>
                        <a:rPr kumimoji="0" lang="en-US" sz="1200" b="0" i="0" u="none" strike="noStrike" cap="none" normalizeH="0" baseline="0" dirty="0" smtClean="0">
                          <a:ln>
                            <a:noFill/>
                          </a:ln>
                          <a:solidFill>
                            <a:srgbClr val="3B342F"/>
                          </a:solidFill>
                          <a:effectLst/>
                          <a:latin typeface="Arial" pitchFamily="34" charset="0"/>
                          <a:ea typeface="MS MinNew Roman"/>
                          <a:cs typeface="MS MinNew Roman"/>
                        </a:rPr>
                        <a:t>Graded Exposure programs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3B342F"/>
                          </a:solidFill>
                          <a:effectLst/>
                          <a:latin typeface="Arial" pitchFamily="34" charset="0"/>
                          <a:ea typeface="MS MinNew Roman"/>
                          <a:cs typeface="MS MinNew Roman"/>
                        </a:rPr>
                        <a:t>All problems = Stress Pac (psycho-education)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3B342F"/>
                        </a:solidFill>
                        <a:effectLst/>
                        <a:latin typeface="Arial" pitchFamily="34" charset="0"/>
                        <a:ea typeface="MS MinNew Roman"/>
                        <a:cs typeface="MS MinNew Roman"/>
                      </a:endParaRPr>
                    </a:p>
                  </a:txBody>
                  <a:tcPr marT="45717" marB="45717" horzOverflow="overflow">
                    <a:lnL w="12700" cap="flat" cmpd="sng" algn="ctr">
                      <a:solidFill>
                        <a:srgbClr val="564B42"/>
                      </a:solidFill>
                      <a:prstDash val="solid"/>
                      <a:round/>
                      <a:headEnd type="none" w="med" len="med"/>
                      <a:tailEnd type="none" w="med" len="med"/>
                    </a:lnL>
                    <a:lnR w="12700" cap="flat" cmpd="sng" algn="ctr">
                      <a:solidFill>
                        <a:srgbClr val="564B42"/>
                      </a:solidFill>
                      <a:prstDash val="solid"/>
                      <a:round/>
                      <a:headEnd type="none" w="med" len="med"/>
                      <a:tailEnd type="none" w="med" len="med"/>
                    </a:lnR>
                    <a:lnT w="12700" cap="flat" cmpd="sng" algn="ctr">
                      <a:solidFill>
                        <a:srgbClr val="564B42"/>
                      </a:solidFill>
                      <a:prstDash val="solid"/>
                      <a:round/>
                      <a:headEnd type="none" w="med" len="med"/>
                      <a:tailEnd type="none" w="med" len="med"/>
                    </a:lnT>
                    <a:lnB w="12700" cap="flat" cmpd="sng" algn="ctr">
                      <a:solidFill>
                        <a:srgbClr val="564B42"/>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owerpoint background 5.png"/>
          <p:cNvPicPr>
            <a:picLocks noChangeAspect="1"/>
          </p:cNvPicPr>
          <p:nvPr/>
        </p:nvPicPr>
        <p:blipFill>
          <a:blip r:embed="rId2"/>
          <a:stretch>
            <a:fillRect/>
          </a:stretch>
        </p:blipFill>
        <p:spPr>
          <a:xfrm>
            <a:off x="0" y="5774047"/>
            <a:ext cx="9144001" cy="1092200"/>
          </a:xfrm>
          <a:prstGeom prst="rect">
            <a:avLst/>
          </a:prstGeom>
        </p:spPr>
      </p:pic>
      <p:pic>
        <p:nvPicPr>
          <p:cNvPr id="7" name="Picture 6" descr="powerpoint partnership logo.png"/>
          <p:cNvPicPr>
            <a:picLocks noChangeAspect="1"/>
          </p:cNvPicPr>
          <p:nvPr/>
        </p:nvPicPr>
        <p:blipFill>
          <a:blip r:embed="rId3"/>
          <a:stretch>
            <a:fillRect/>
          </a:stretch>
        </p:blipFill>
        <p:spPr>
          <a:xfrm>
            <a:off x="6484097" y="229710"/>
            <a:ext cx="2397905" cy="256502"/>
          </a:xfrm>
          <a:prstGeom prst="rect">
            <a:avLst/>
          </a:prstGeom>
        </p:spPr>
      </p:pic>
      <p:sp>
        <p:nvSpPr>
          <p:cNvPr id="11" name="Rectangle 2"/>
          <p:cNvSpPr txBox="1">
            <a:spLocks noChangeArrowheads="1"/>
          </p:cNvSpPr>
          <p:nvPr/>
        </p:nvSpPr>
        <p:spPr bwMode="auto">
          <a:xfrm>
            <a:off x="395865" y="818390"/>
            <a:ext cx="8317293" cy="457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defTabSz="914400" fontAlgn="base">
              <a:spcBef>
                <a:spcPct val="0"/>
              </a:spcBef>
              <a:spcAft>
                <a:spcPct val="0"/>
              </a:spcAft>
              <a:defRPr/>
            </a:pPr>
            <a:endParaRPr lang="en-GB" sz="3600" b="1" kern="0" dirty="0">
              <a:solidFill>
                <a:srgbClr val="219CC7"/>
              </a:solidFill>
              <a:latin typeface="Arial"/>
              <a:cs typeface="Arial"/>
            </a:endParaRPr>
          </a:p>
        </p:txBody>
      </p:sp>
      <p:sp>
        <p:nvSpPr>
          <p:cNvPr id="12" name="Rectangle 3"/>
          <p:cNvSpPr txBox="1">
            <a:spLocks noChangeArrowheads="1"/>
          </p:cNvSpPr>
          <p:nvPr/>
        </p:nvSpPr>
        <p:spPr bwMode="auto">
          <a:xfrm>
            <a:off x="395865" y="1565149"/>
            <a:ext cx="8486137" cy="3759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1143000" marR="0" lvl="2" indent="-228600" algn="l" defTabSz="457200" rtl="0" eaLnBrk="1" fontAlgn="auto" latinLnBrk="0" hangingPunct="1">
              <a:lnSpc>
                <a:spcPct val="100000"/>
              </a:lnSpc>
              <a:spcBef>
                <a:spcPct val="20000"/>
              </a:spcBef>
              <a:spcAft>
                <a:spcPts val="0"/>
              </a:spcAft>
              <a:buClrTx/>
              <a:buSzTx/>
              <a:buFont typeface="Arial"/>
              <a:buChar char="•"/>
              <a:tabLst/>
              <a:defRPr/>
            </a:pPr>
            <a:endParaRPr kumimoji="0" lang="en-GB" sz="2000" b="0" i="0" u="none" strike="noStrike" kern="1200" cap="none" spc="0" normalizeH="0" baseline="0" noProof="0" dirty="0">
              <a:ln>
                <a:noFill/>
              </a:ln>
              <a:solidFill>
                <a:schemeClr val="tx1"/>
              </a:solidFill>
              <a:effectLst/>
              <a:uLnTx/>
              <a:uFillTx/>
              <a:latin typeface="Arial"/>
              <a:ea typeface="+mn-ea"/>
              <a:cs typeface="Arial"/>
            </a:endParaRPr>
          </a:p>
        </p:txBody>
      </p:sp>
      <p:sp>
        <p:nvSpPr>
          <p:cNvPr id="2" name="Title 1"/>
          <p:cNvSpPr>
            <a:spLocks noGrp="1"/>
          </p:cNvSpPr>
          <p:nvPr>
            <p:ph type="title"/>
          </p:nvPr>
        </p:nvSpPr>
        <p:spPr/>
        <p:txBody>
          <a:bodyPr/>
          <a:lstStyle/>
          <a:p>
            <a:r>
              <a:rPr lang="en-GB" dirty="0" smtClean="0"/>
              <a:t>High Intensity Treatments</a:t>
            </a:r>
            <a:endParaRPr lang="en-GB" dirty="0"/>
          </a:p>
        </p:txBody>
      </p:sp>
      <p:sp>
        <p:nvSpPr>
          <p:cNvPr id="3" name="Content Placeholder 2"/>
          <p:cNvSpPr>
            <a:spLocks noGrp="1"/>
          </p:cNvSpPr>
          <p:nvPr>
            <p:ph idx="1"/>
          </p:nvPr>
        </p:nvSpPr>
        <p:spPr>
          <a:xfrm>
            <a:off x="457200" y="1275590"/>
            <a:ext cx="8229600" cy="4713730"/>
          </a:xfrm>
        </p:spPr>
        <p:txBody>
          <a:bodyPr>
            <a:normAutofit fontScale="77500" lnSpcReduction="20000"/>
          </a:bodyPr>
          <a:lstStyle/>
          <a:p>
            <a:pPr marL="0" indent="0">
              <a:buNone/>
            </a:pPr>
            <a:r>
              <a:rPr lang="en-GB" dirty="0"/>
              <a:t>Depression: 16 – 20 hours / sessions</a:t>
            </a:r>
          </a:p>
          <a:p>
            <a:pPr marL="0" indent="0">
              <a:buNone/>
            </a:pPr>
            <a:endParaRPr lang="en-GB" dirty="0"/>
          </a:p>
          <a:p>
            <a:pPr marL="0" indent="0">
              <a:buNone/>
            </a:pPr>
            <a:r>
              <a:rPr lang="en-GB" dirty="0"/>
              <a:t>Social Anxiety:14 sessions of 90 minute duration</a:t>
            </a:r>
          </a:p>
          <a:p>
            <a:pPr marL="0" indent="0">
              <a:buNone/>
            </a:pPr>
            <a:endParaRPr lang="en-GB" dirty="0"/>
          </a:p>
          <a:p>
            <a:pPr marL="0" indent="0">
              <a:buNone/>
            </a:pPr>
            <a:r>
              <a:rPr lang="en-GB" dirty="0"/>
              <a:t>Generalised Anxiety Disorder: 12- 15 hours / sessions</a:t>
            </a:r>
          </a:p>
          <a:p>
            <a:pPr marL="0" indent="0">
              <a:buNone/>
            </a:pPr>
            <a:endParaRPr lang="en-GB" dirty="0"/>
          </a:p>
          <a:p>
            <a:pPr marL="0" indent="0">
              <a:buNone/>
            </a:pPr>
            <a:r>
              <a:rPr lang="en-GB" dirty="0"/>
              <a:t>PTSD: 8-12 sessions for ‘simple’ PTSD (exposure work for 90 minute duration)</a:t>
            </a:r>
          </a:p>
          <a:p>
            <a:pPr marL="0" indent="0">
              <a:buNone/>
            </a:pPr>
            <a:endParaRPr lang="en-GB" dirty="0"/>
          </a:p>
          <a:p>
            <a:pPr marL="0" indent="0">
              <a:buNone/>
            </a:pPr>
            <a:r>
              <a:rPr lang="en-GB" dirty="0"/>
              <a:t>Panic: 7 – 14 hours / sessions</a:t>
            </a:r>
          </a:p>
          <a:p>
            <a:pPr marL="0" indent="0">
              <a:buNone/>
            </a:pPr>
            <a:endParaRPr lang="en-GB" dirty="0"/>
          </a:p>
          <a:p>
            <a:pPr marL="0" indent="0">
              <a:buNone/>
            </a:pPr>
            <a:r>
              <a:rPr lang="en-GB" dirty="0"/>
              <a:t>OCD – up to 20 sessions</a:t>
            </a:r>
          </a:p>
          <a:p>
            <a:pPr marL="0" indent="0">
              <a:buNone/>
            </a:pPr>
            <a:endParaRPr lang="en-GB" dirty="0"/>
          </a:p>
        </p:txBody>
      </p:sp>
    </p:spTree>
    <p:extLst>
      <p:ext uri="{BB962C8B-B14F-4D97-AF65-F5344CB8AC3E}">
        <p14:creationId xmlns:p14="http://schemas.microsoft.com/office/powerpoint/2010/main" val="19878423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1F3DE44BAF96D4988304EF133A76ECA" ma:contentTypeVersion="0" ma:contentTypeDescription="Create a new document." ma:contentTypeScope="" ma:versionID="a61825a67aa5ad680fdb310ba7cc74a9">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1A8FB93-970C-4862-9E96-4840262BAE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03EA9199-47B1-45B2-9CE5-9DE4BA047F04}">
  <ds:schemaRefs>
    <ds:schemaRef ds:uri="http://schemas.microsoft.com/sharepoint/v3/contenttype/forms"/>
  </ds:schemaRefs>
</ds:datastoreItem>
</file>

<file path=customXml/itemProps3.xml><?xml version="1.0" encoding="utf-8"?>
<ds:datastoreItem xmlns:ds="http://schemas.openxmlformats.org/officeDocument/2006/customXml" ds:itemID="{EA3D0F2D-0998-4BD8-96A0-CE345C4B2A30}">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1530</TotalTime>
  <Words>1154</Words>
  <Application>Microsoft Office PowerPoint</Application>
  <PresentationFormat>On-screen Show (4:3)</PresentationFormat>
  <Paragraphs>174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Access to Mental Health Service</vt:lpstr>
      <vt:lpstr>PowerPoint Presentation</vt:lpstr>
      <vt:lpstr> Mental Health Access Team  </vt:lpstr>
      <vt:lpstr>IAPT Primary Purpose</vt:lpstr>
      <vt:lpstr>Staff</vt:lpstr>
      <vt:lpstr>Referral Process</vt:lpstr>
      <vt:lpstr>IAPT Stepped Care – Model</vt:lpstr>
      <vt:lpstr>High Intensity Treatments</vt:lpstr>
      <vt:lpstr>Low Intensity Treatments -PWP</vt:lpstr>
      <vt:lpstr>Primary Care Nurses </vt:lpstr>
      <vt:lpstr>IAPT Targets - Measures</vt:lpstr>
      <vt:lpstr>Moving to Recovery </vt:lpstr>
      <vt:lpstr>Success  - Full Roll Out Achieved  2014 - 2015</vt:lpstr>
      <vt:lpstr>Other Data </vt:lpstr>
      <vt:lpstr>How Achieved </vt:lpstr>
      <vt:lpstr>Exercise </vt:lpstr>
      <vt:lpstr>Therapy</vt:lpstr>
      <vt:lpstr>Referrals </vt:lpstr>
      <vt:lpstr>Top Tips </vt:lpstr>
      <vt:lpstr>Top Tips </vt:lpstr>
      <vt:lpstr>Top Tips </vt:lpstr>
      <vt:lpstr>Last Bits  </vt:lpstr>
      <vt:lpstr>Thank You for Listening Questions ? </vt:lpstr>
    </vt:vector>
  </TitlesOfParts>
  <Company>NHS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Studio</dc:creator>
  <cp:lastModifiedBy>Sabiha</cp:lastModifiedBy>
  <cp:revision>37</cp:revision>
  <cp:lastPrinted>2015-04-14T12:09:36Z</cp:lastPrinted>
  <dcterms:created xsi:type="dcterms:W3CDTF">2013-10-23T13:13:37Z</dcterms:created>
  <dcterms:modified xsi:type="dcterms:W3CDTF">2015-04-15T06:59:58Z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0x010100A1F3DE44BAF96D4988304EF133A76ECA</vt:lpwstr>
  </property>
</Properties>
</file>